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  <p:sldMasterId id="2147483732" r:id="rId2"/>
  </p:sldMasterIdLst>
  <p:notesMasterIdLst>
    <p:notesMasterId r:id="rId29"/>
  </p:notesMasterIdLst>
  <p:sldIdLst>
    <p:sldId id="258" r:id="rId3"/>
    <p:sldId id="261" r:id="rId4"/>
    <p:sldId id="280" r:id="rId5"/>
    <p:sldId id="278" r:id="rId6"/>
    <p:sldId id="281" r:id="rId7"/>
    <p:sldId id="282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56" r:id="rId28"/>
  </p:sldIdLst>
  <p:sldSz cx="9144000" cy="5143500" type="screen16x9"/>
  <p:notesSz cx="6858000" cy="9144000"/>
  <p:embeddedFontLst>
    <p:embeddedFont>
      <p:font typeface="Economica" panose="020B060402020202020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Lato Black" panose="020B0604020202020204" charset="0"/>
      <p:bold r:id="rId42"/>
      <p:boldItalic r:id="rId43"/>
    </p:embeddedFont>
    <p:embeddedFont>
      <p:font typeface="Lato Hairline" panose="020B0604020202020204" charset="0"/>
      <p:regular r:id="rId44"/>
      <p:bold r:id="rId45"/>
      <p:italic r:id="rId46"/>
      <p:boldItalic r:id="rId47"/>
    </p:embeddedFont>
    <p:embeddedFont>
      <p:font typeface="Lato Light" panose="020F0302020204030203" charset="0"/>
      <p:regular r:id="rId48"/>
      <p:bold r:id="rId49"/>
      <p:italic r:id="rId50"/>
      <p:boldItalic r:id="rId51"/>
    </p:embeddedFont>
    <p:embeddedFont>
      <p:font typeface="Playfair Display" panose="020B0604020202020204" charset="0"/>
      <p:regular r:id="rId52"/>
      <p:bold r:id="rId53"/>
      <p:italic r:id="rId54"/>
      <p:boldItalic r:id="rId55"/>
    </p:embeddedFont>
    <p:embeddedFont>
      <p:font typeface="Playfair Display Black" panose="020B0604020202020204" charset="0"/>
      <p:bold r:id="rId56"/>
      <p:boldItalic r:id="rId57"/>
    </p:embeddedFont>
    <p:embeddedFont>
      <p:font typeface="Questrial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56b45eeb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56b45eeb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56b45ee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a56b45ee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56b45eeb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a56b45eeb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56b45ee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56b45ee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a56b45ee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a56b45ee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7f80b19c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47f80b19c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4804d56e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4804d56e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804d56e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804d56e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afc306af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4afc306af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806dc05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806dc05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</a:rPr>
              <a:t>Notes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Ceci est un exemple de ce qui s’est passé lors d’un kick off précédent. Celui-ci est à adapter à chaque contexte client et n’est pas forcément lié à la vision produit. Il faut faire la même chose pour la partie, architecture UX et méthodes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d9ae09cd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d9ae09cd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Notes</a:t>
            </a:r>
            <a:r>
              <a:rPr lang="fr"/>
              <a:t>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Possibilité de mettre une photo en fond représentant le client avec un dégradé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4806dc059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4806dc059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06dc059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06dc059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806dc059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806dc059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afc306a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afc306a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806dc05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806dc05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a56b45ee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a56b45ee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46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3bfe7b9a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3bfe7b9a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77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4ac60f6b8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4ac60f6b8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647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e5e7a42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e5e7a42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e5e7a421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e5e7a421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57a2af6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57a2af6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rive.google.com/drive/u/1/folders/15T_MmYFNn3abBV4I-mzd1Uxzr8NEZr23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drive.google.com/drive/folders/0B_fNwe_LzNRdeUJJaVZQSGQtMlE?ogsrc=32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drive/folders/0Bw6p1xk0J5isbHQ0MzlUVHk2dzA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Contact@ippon.fr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ippon.fr" TargetMode="External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ippon-hosting.com" TargetMode="External"/><Relationship Id="rId4" Type="http://schemas.openxmlformats.org/officeDocument/2006/relationships/hyperlink" Target="http://www.ippon.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5225" y="1976175"/>
            <a:ext cx="3013571" cy="1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noir">
  <p:cSld name="TITLE_4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55" name="Google Shape;155;p1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9" name="Google Shape;159;p11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 blanc">
  <p:cSld name="TITLE_4_1_1_1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54E7A"/>
              </a:solidFill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64" name="Google Shape;164;p1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body" idx="3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"/>
          </p:nvPr>
        </p:nvSpPr>
        <p:spPr>
          <a:xfrm>
            <a:off x="42585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">
  <p:cSld name="TITLE_1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3">
  <p:cSld name="TITLE_1_1_1_1_2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3" name="Google Shape;173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" name="Google Shape;174;p14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14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4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">
  <p:cSld name="TITLE_1_1_1_1_2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l="5520" r="5591"/>
          <a:stretch/>
        </p:blipFill>
        <p:spPr>
          <a:xfrm flipH="1">
            <a:off x="2338992" y="0"/>
            <a:ext cx="6805007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3125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5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" name="Google Shape;184;p15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2 1">
  <p:cSld name="TITLE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7561" y="1"/>
            <a:ext cx="641643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727575" y="0"/>
            <a:ext cx="6416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>
            <a:off x="673450" y="841350"/>
            <a:ext cx="40392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16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- Verbatim 1">
  <p:cSld name="TITLE_1_1_1_1_2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2">
            <a:alphaModFix/>
          </a:blip>
          <a:srcRect l="18541" r="23678"/>
          <a:stretch/>
        </p:blipFill>
        <p:spPr>
          <a:xfrm>
            <a:off x="228600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17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7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">
  <p:cSld name="TITLE_1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batims 1">
  <p:cSld name="TITLE_1_1_1_1_2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l="9180" r="14628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r="-140" b="49236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19"/>
          <p:cNvCxnSpPr/>
          <p:nvPr/>
        </p:nvCxnSpPr>
        <p:spPr>
          <a:xfrm>
            <a:off x="3908471" y="1309359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4168319" y="1309359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roite">
  <p:cSld name="TITLE_3_7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304800" y="4222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12" name="Google Shape;212;p2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 txBox="1">
            <a:spLocks noGrp="1"/>
          </p:cNvSpPr>
          <p:nvPr>
            <p:ph type="body" idx="2"/>
          </p:nvPr>
        </p:nvSpPr>
        <p:spPr>
          <a:xfrm>
            <a:off x="308171" y="1275700"/>
            <a:ext cx="39504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3"/>
          </p:nvPr>
        </p:nvSpPr>
        <p:spPr>
          <a:xfrm>
            <a:off x="304800" y="871675"/>
            <a:ext cx="3950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456330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">
  <p:cSld name="TITLE_5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3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3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85200" y="659775"/>
            <a:ext cx="1268400" cy="793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uche">
  <p:cSld name="TITLE_3_7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1"/>
          </p:nvPr>
        </p:nvSpPr>
        <p:spPr>
          <a:xfrm>
            <a:off x="4885500" y="4222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21" name="Google Shape;221;p21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1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1"/>
          <p:cNvSpPr txBox="1">
            <a:spLocks noGrp="1"/>
          </p:cNvSpPr>
          <p:nvPr>
            <p:ph type="body" idx="2"/>
          </p:nvPr>
        </p:nvSpPr>
        <p:spPr>
          <a:xfrm>
            <a:off x="4889875" y="1275700"/>
            <a:ext cx="39492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3"/>
          </p:nvPr>
        </p:nvSpPr>
        <p:spPr>
          <a:xfrm>
            <a:off x="4885500" y="871675"/>
            <a:ext cx="3949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0" y="0"/>
            <a:ext cx="45807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avec 5 items">
  <p:cSld name="CUSTOM_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33120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6238800" y="120772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62388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3312000" y="2924875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381000" y="1207725"/>
            <a:ext cx="2530800" cy="1501200"/>
          </a:xfrm>
          <a:prstGeom prst="rect">
            <a:avLst/>
          </a:prstGeom>
          <a:solidFill>
            <a:srgbClr val="F95454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81000" y="2924850"/>
            <a:ext cx="2530800" cy="1501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234" name="Google Shape;234;p22"/>
          <p:cNvCxnSpPr/>
          <p:nvPr/>
        </p:nvCxnSpPr>
        <p:spPr>
          <a:xfrm>
            <a:off x="441493" y="304700"/>
            <a:ext cx="4218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886481" y="304700"/>
            <a:ext cx="234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8122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 idx="3"/>
          </p:nvPr>
        </p:nvSpPr>
        <p:spPr>
          <a:xfrm>
            <a:off x="37411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4"/>
          </p:nvPr>
        </p:nvSpPr>
        <p:spPr>
          <a:xfrm>
            <a:off x="36181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title" idx="5"/>
          </p:nvPr>
        </p:nvSpPr>
        <p:spPr>
          <a:xfrm>
            <a:off x="6670050" y="15584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body" idx="6"/>
          </p:nvPr>
        </p:nvSpPr>
        <p:spPr>
          <a:xfrm>
            <a:off x="6547050" y="21359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 idx="7"/>
          </p:nvPr>
        </p:nvSpPr>
        <p:spPr>
          <a:xfrm>
            <a:off x="66700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8"/>
          </p:nvPr>
        </p:nvSpPr>
        <p:spPr>
          <a:xfrm>
            <a:off x="65470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title" idx="9"/>
          </p:nvPr>
        </p:nvSpPr>
        <p:spPr>
          <a:xfrm>
            <a:off x="37432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body" idx="13"/>
          </p:nvPr>
        </p:nvSpPr>
        <p:spPr>
          <a:xfrm>
            <a:off x="36202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title" idx="14"/>
          </p:nvPr>
        </p:nvSpPr>
        <p:spPr>
          <a:xfrm>
            <a:off x="816450" y="3290725"/>
            <a:ext cx="16683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15"/>
          </p:nvPr>
        </p:nvSpPr>
        <p:spPr>
          <a:xfrm>
            <a:off x="693450" y="3868250"/>
            <a:ext cx="1914300" cy="2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">
  <p:cSld name="CUSTOM_7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0"/>
            <a:ext cx="24273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30925" y="1699350"/>
            <a:ext cx="2493900" cy="1744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" name="Google Shape;252;p2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61647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61647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3"/>
          </p:nvPr>
        </p:nvSpPr>
        <p:spPr>
          <a:xfrm>
            <a:off x="906925" y="2095200"/>
            <a:ext cx="19419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4"/>
          </p:nvPr>
        </p:nvSpPr>
        <p:spPr>
          <a:xfrm>
            <a:off x="419252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5"/>
          </p:nvPr>
        </p:nvSpPr>
        <p:spPr>
          <a:xfrm>
            <a:off x="419252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6"/>
          </p:nvPr>
        </p:nvSpPr>
        <p:spPr>
          <a:xfrm>
            <a:off x="6423675" y="862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body" idx="7"/>
          </p:nvPr>
        </p:nvSpPr>
        <p:spPr>
          <a:xfrm>
            <a:off x="6423675" y="1527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8"/>
          </p:nvPr>
        </p:nvSpPr>
        <p:spPr>
          <a:xfrm>
            <a:off x="419252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9"/>
          </p:nvPr>
        </p:nvSpPr>
        <p:spPr>
          <a:xfrm>
            <a:off x="6423675" y="31480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3"/>
          </p:nvPr>
        </p:nvSpPr>
        <p:spPr>
          <a:xfrm>
            <a:off x="642367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4"/>
          </p:nvPr>
        </p:nvSpPr>
        <p:spPr>
          <a:xfrm>
            <a:off x="4192525" y="38133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">
  <p:cSld name="CUSTOM_7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3107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2">
  <p:cSld name="CUSTOM_7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">
  <p:cSld name="CUSTOM_7_2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2">
            <a:alphaModFix/>
          </a:blip>
          <a:srcRect l="4632" t="9879" r="3278" b="3987"/>
          <a:stretch/>
        </p:blipFill>
        <p:spPr>
          <a:xfrm rot="10800000" flipH="1">
            <a:off x="1" y="-4"/>
            <a:ext cx="4120525" cy="513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6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26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6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2 1 1">
  <p:cSld name="CUSTOM_7_2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0525" y="0"/>
            <a:ext cx="502347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7"/>
          <p:cNvCxnSpPr/>
          <p:nvPr/>
        </p:nvCxnSpPr>
        <p:spPr>
          <a:xfrm>
            <a:off x="4339596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4599444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7"/>
          <p:cNvSpPr txBox="1">
            <a:spLocks noGrp="1"/>
          </p:cNvSpPr>
          <p:nvPr>
            <p:ph type="subTitle" idx="1"/>
          </p:nvPr>
        </p:nvSpPr>
        <p:spPr>
          <a:xfrm>
            <a:off x="4259775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4367834" y="982875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6272834" y="982875"/>
            <a:ext cx="2616300" cy="371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4367834" y="2944672"/>
            <a:ext cx="1727100" cy="174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l="25527" r="29411"/>
          <a:stretch/>
        </p:blipFill>
        <p:spPr>
          <a:xfrm>
            <a:off x="0" y="0"/>
            <a:ext cx="412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">
  <p:cSld name="CUSTOM_7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8"/>
          <p:cNvPicPr preferRelativeResize="0"/>
          <p:nvPr/>
        </p:nvPicPr>
        <p:blipFill rotWithShape="1">
          <a:blip r:embed="rId2">
            <a:alphaModFix/>
          </a:blip>
          <a:srcRect l="14042" r="26454"/>
          <a:stretch/>
        </p:blipFill>
        <p:spPr>
          <a:xfrm>
            <a:off x="-18350" y="4650"/>
            <a:ext cx="4582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21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8"/>
          <p:cNvCxnSpPr/>
          <p:nvPr/>
        </p:nvCxnSpPr>
        <p:spPr>
          <a:xfrm>
            <a:off x="5828175" y="19042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ubTitle" idx="2"/>
          </p:nvPr>
        </p:nvSpPr>
        <p:spPr>
          <a:xfrm>
            <a:off x="4886400" y="6430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subTitle" idx="3"/>
          </p:nvPr>
        </p:nvSpPr>
        <p:spPr>
          <a:xfrm>
            <a:off x="3312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4"/>
          </p:nvPr>
        </p:nvSpPr>
        <p:spPr>
          <a:xfrm>
            <a:off x="3312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subTitle" idx="5"/>
          </p:nvPr>
        </p:nvSpPr>
        <p:spPr>
          <a:xfrm>
            <a:off x="6360375" y="1676850"/>
            <a:ext cx="17820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 i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8" name="Google Shape;308;p28"/>
          <p:cNvSpPr txBox="1">
            <a:spLocks noGrp="1"/>
          </p:cNvSpPr>
          <p:nvPr>
            <p:ph type="body" idx="6"/>
          </p:nvPr>
        </p:nvSpPr>
        <p:spPr>
          <a:xfrm>
            <a:off x="6360375" y="2489525"/>
            <a:ext cx="17820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2">
  <p:cSld name="CUSTOM_7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">
  <p:cSld name="CUSTOM_7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3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30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">
  <p:cSld name="TITLE_5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19" name="Google Shape;19;p4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4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3"/>
          </p:nvPr>
        </p:nvSpPr>
        <p:spPr>
          <a:xfrm>
            <a:off x="5267525" y="3989925"/>
            <a:ext cx="36366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25" y="4465500"/>
            <a:ext cx="751390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ubTitle" idx="4"/>
          </p:nvPr>
        </p:nvSpPr>
        <p:spPr>
          <a:xfrm>
            <a:off x="781575" y="369292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ment principal - 4 éléments secondaires 1 1 1">
  <p:cSld name="CUSTOM_7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>
            <a:off x="0" y="0"/>
            <a:ext cx="3829800" cy="51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2">
            <a:alphaModFix amt="46000"/>
          </a:blip>
          <a:srcRect l="1766" r="20750"/>
          <a:stretch/>
        </p:blipFill>
        <p:spPr>
          <a:xfrm>
            <a:off x="3829875" y="0"/>
            <a:ext cx="53141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3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1"/>
          <p:cNvSpPr/>
          <p:nvPr/>
        </p:nvSpPr>
        <p:spPr>
          <a:xfrm>
            <a:off x="902050" y="1526100"/>
            <a:ext cx="4042200" cy="2091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1"/>
          </p:nvPr>
        </p:nvSpPr>
        <p:spPr>
          <a:xfrm>
            <a:off x="1192300" y="1799400"/>
            <a:ext cx="34617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●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○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ato"/>
              <a:buChar char="■"/>
              <a:defRPr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3"/>
          </p:nvPr>
        </p:nvSpPr>
        <p:spPr>
          <a:xfrm>
            <a:off x="304800" y="422278"/>
            <a:ext cx="6765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onnes">
  <p:cSld name="TITLE_3_3_2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38462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35" name="Google Shape;335;p3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2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38" name="Google Shape;338;p32"/>
          <p:cNvSpPr/>
          <p:nvPr/>
        </p:nvSpPr>
        <p:spPr>
          <a:xfrm>
            <a:off x="2103922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3823218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/>
          <p:nvPr/>
        </p:nvSpPr>
        <p:spPr>
          <a:xfrm>
            <a:off x="5542515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"/>
          <p:cNvSpPr/>
          <p:nvPr/>
        </p:nvSpPr>
        <p:spPr>
          <a:xfrm>
            <a:off x="7261811" y="1464450"/>
            <a:ext cx="15099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3"/>
          </p:nvPr>
        </p:nvSpPr>
        <p:spPr>
          <a:xfrm>
            <a:off x="534925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body" idx="4"/>
          </p:nvPr>
        </p:nvSpPr>
        <p:spPr>
          <a:xfrm>
            <a:off x="534925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subTitle" idx="5"/>
          </p:nvPr>
        </p:nvSpPr>
        <p:spPr>
          <a:xfrm>
            <a:off x="22542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body" idx="6"/>
          </p:nvPr>
        </p:nvSpPr>
        <p:spPr>
          <a:xfrm>
            <a:off x="22542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7"/>
          </p:nvPr>
        </p:nvSpPr>
        <p:spPr>
          <a:xfrm>
            <a:off x="3973534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body" idx="8"/>
          </p:nvPr>
        </p:nvSpPr>
        <p:spPr>
          <a:xfrm>
            <a:off x="3973534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9"/>
          </p:nvPr>
        </p:nvSpPr>
        <p:spPr>
          <a:xfrm>
            <a:off x="56928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3"/>
          </p:nvPr>
        </p:nvSpPr>
        <p:spPr>
          <a:xfrm>
            <a:off x="56928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4"/>
          </p:nvPr>
        </p:nvSpPr>
        <p:spPr>
          <a:xfrm>
            <a:off x="7412121" y="1700225"/>
            <a:ext cx="12093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body" idx="15"/>
          </p:nvPr>
        </p:nvSpPr>
        <p:spPr>
          <a:xfrm>
            <a:off x="7412121" y="2365550"/>
            <a:ext cx="12093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onnes">
  <p:cSld name="TITLE_3_3_2_2_4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"/>
          <p:cNvSpPr/>
          <p:nvPr/>
        </p:nvSpPr>
        <p:spPr>
          <a:xfrm>
            <a:off x="384625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3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2547263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4709902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6872540" y="1464450"/>
            <a:ext cx="18993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3"/>
          </p:nvPr>
        </p:nvSpPr>
        <p:spPr>
          <a:xfrm>
            <a:off x="5382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5382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5"/>
          </p:nvPr>
        </p:nvSpPr>
        <p:spPr>
          <a:xfrm>
            <a:off x="2700863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6"/>
          </p:nvPr>
        </p:nvSpPr>
        <p:spPr>
          <a:xfrm>
            <a:off x="2700863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ubTitle" idx="7"/>
          </p:nvPr>
        </p:nvSpPr>
        <p:spPr>
          <a:xfrm>
            <a:off x="4863500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8"/>
          </p:nvPr>
        </p:nvSpPr>
        <p:spPr>
          <a:xfrm>
            <a:off x="4863500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9" name="Google Shape;369;p33"/>
          <p:cNvSpPr txBox="1">
            <a:spLocks noGrp="1"/>
          </p:cNvSpPr>
          <p:nvPr>
            <p:ph type="subTitle" idx="9"/>
          </p:nvPr>
        </p:nvSpPr>
        <p:spPr>
          <a:xfrm>
            <a:off x="7026125" y="1700225"/>
            <a:ext cx="1592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body" idx="13"/>
          </p:nvPr>
        </p:nvSpPr>
        <p:spPr>
          <a:xfrm>
            <a:off x="7026125" y="2365550"/>
            <a:ext cx="1592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s">
  <p:cSld name="TITLE_3_3_2_2_3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75" name="Google Shape;375;p3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4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385200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312601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4"/>
          <p:cNvSpPr/>
          <p:nvPr/>
        </p:nvSpPr>
        <p:spPr>
          <a:xfrm>
            <a:off x="6240003" y="1465200"/>
            <a:ext cx="2531700" cy="24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3"/>
          </p:nvPr>
        </p:nvSpPr>
        <p:spPr>
          <a:xfrm>
            <a:off x="550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4"/>
          </p:nvPr>
        </p:nvSpPr>
        <p:spPr>
          <a:xfrm>
            <a:off x="550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subTitle" idx="5"/>
          </p:nvPr>
        </p:nvSpPr>
        <p:spPr>
          <a:xfrm>
            <a:off x="34530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6"/>
          </p:nvPr>
        </p:nvSpPr>
        <p:spPr>
          <a:xfrm>
            <a:off x="34530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subTitle" idx="7"/>
          </p:nvPr>
        </p:nvSpPr>
        <p:spPr>
          <a:xfrm>
            <a:off x="6371700" y="1700225"/>
            <a:ext cx="22509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8"/>
          </p:nvPr>
        </p:nvSpPr>
        <p:spPr>
          <a:xfrm>
            <a:off x="6371700" y="2365550"/>
            <a:ext cx="22509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onnes">
  <p:cSld name="TITLE_3_3_2_2_3_4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5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391" name="Google Shape;391;p3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5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384625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5021700" y="1464450"/>
            <a:ext cx="3750000" cy="2444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3"/>
          </p:nvPr>
        </p:nvSpPr>
        <p:spPr>
          <a:xfrm>
            <a:off x="557575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body" idx="4"/>
          </p:nvPr>
        </p:nvSpPr>
        <p:spPr>
          <a:xfrm>
            <a:off x="557575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8" name="Google Shape;398;p35"/>
          <p:cNvSpPr txBox="1">
            <a:spLocks noGrp="1"/>
          </p:cNvSpPr>
          <p:nvPr>
            <p:ph type="subTitle" idx="5"/>
          </p:nvPr>
        </p:nvSpPr>
        <p:spPr>
          <a:xfrm>
            <a:off x="5194650" y="1700225"/>
            <a:ext cx="3404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9" name="Google Shape;399;p35"/>
          <p:cNvSpPr txBox="1">
            <a:spLocks noGrp="1"/>
          </p:cNvSpPr>
          <p:nvPr>
            <p:ph type="body" idx="6"/>
          </p:nvPr>
        </p:nvSpPr>
        <p:spPr>
          <a:xfrm>
            <a:off x="5194650" y="2365550"/>
            <a:ext cx="3404100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●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○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Lato"/>
              <a:buChar char="■"/>
              <a:defRPr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offres">
  <p:cSld name="TITLE_3_3_2_2_3_3_1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">
  <p:cSld name="CUSTOM_5_2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5" name="Google Shape;405;p37"/>
          <p:cNvGrpSpPr/>
          <p:nvPr/>
        </p:nvGrpSpPr>
        <p:grpSpPr>
          <a:xfrm>
            <a:off x="5886154" y="4058152"/>
            <a:ext cx="944400" cy="617112"/>
            <a:chOff x="5560654" y="3571327"/>
            <a:chExt cx="944400" cy="617112"/>
          </a:xfrm>
        </p:grpSpPr>
        <p:pic>
          <p:nvPicPr>
            <p:cNvPr id="406" name="Google Shape;406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59084" y="3571327"/>
              <a:ext cx="335412" cy="24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7"/>
            <p:cNvSpPr txBox="1"/>
            <p:nvPr/>
          </p:nvSpPr>
          <p:spPr>
            <a:xfrm>
              <a:off x="5560654" y="3826939"/>
              <a:ext cx="944400" cy="36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 b="1">
                  <a:latin typeface="Lato"/>
                  <a:ea typeface="Lato"/>
                  <a:cs typeface="Lato"/>
                  <a:sym typeface="Lato"/>
                </a:rPr>
                <a:t>Le sport</a:t>
              </a:r>
              <a:endParaRPr sz="1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8" name="Google Shape;408;p37"/>
          <p:cNvSpPr/>
          <p:nvPr/>
        </p:nvSpPr>
        <p:spPr>
          <a:xfrm>
            <a:off x="5596575" y="346075"/>
            <a:ext cx="32424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2502600" y="346075"/>
            <a:ext cx="2880000" cy="4476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50100" y="1870398"/>
            <a:ext cx="2197800" cy="29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b="1">
                <a:latin typeface="Lato"/>
                <a:ea typeface="Lato"/>
                <a:cs typeface="Lato"/>
                <a:sym typeface="Lato"/>
              </a:rPr>
              <a:t>Ce guide a pour objectif d’investir les auteurs dans la conception du WP </a:t>
            </a:r>
            <a:r>
              <a:rPr lang="fr" sz="1100">
                <a:latin typeface="Lato Light"/>
                <a:ea typeface="Lato Light"/>
                <a:cs typeface="Lato Light"/>
                <a:sym typeface="Lato Light"/>
              </a:rPr>
              <a:t>à travers des règles et des étapes qui permettront d’éditer plus rapidement et sereinement les futurs WP. 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 i="1">
                <a:latin typeface="Lato Light"/>
                <a:ea typeface="Lato Light"/>
                <a:cs typeface="Lato Light"/>
                <a:sym typeface="Lato Light"/>
              </a:rPr>
              <a:t>Un confort visuel et une habitude de lecture sera enfin apporté à l’utilisateur.</a:t>
            </a:r>
            <a:endParaRPr sz="11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5854500" y="1135289"/>
            <a:ext cx="14217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quoi?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6118875" y="1870400"/>
            <a:ext cx="2197800" cy="22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 la réflexion à l’écriture d’un livre blanc, en passant par l’édition de ce livre, les acteurs sont nombreux :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auteur(s)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support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relecteurs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designer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6B56"/>
              </a:buClr>
              <a:buSzPts val="800"/>
              <a:buFont typeface="Lato Light"/>
              <a:buChar char="★"/>
            </a:pPr>
            <a:r>
              <a:rPr lang="fr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imprimeur</a:t>
            </a:r>
            <a:endParaRPr sz="11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2773575" y="1135289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Lato"/>
                <a:ea typeface="Lato"/>
                <a:cs typeface="Lato"/>
                <a:sym typeface="Lato"/>
              </a:rPr>
              <a:t>Pour qui?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00" y="568100"/>
            <a:ext cx="491000" cy="4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300" y="568100"/>
            <a:ext cx="450075" cy="4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 rotWithShape="1">
          <a:blip r:embed="rId5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7"/>
          <p:cNvPicPr preferRelativeResize="0"/>
          <p:nvPr/>
        </p:nvPicPr>
        <p:blipFill rotWithShape="1">
          <a:blip r:embed="rId6">
            <a:alphaModFix/>
          </a:blip>
          <a:srcRect r="-140" b="49688"/>
          <a:stretch/>
        </p:blipFill>
        <p:spPr>
          <a:xfrm>
            <a:off x="-38900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valeurs 1">
  <p:cSld name="CUSTOM_5_2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8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3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304800" y="346075"/>
            <a:ext cx="1915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2">
            <a:alphaModFix/>
          </a:blip>
          <a:srcRect l="33594" r="1663"/>
          <a:stretch/>
        </p:blipFill>
        <p:spPr>
          <a:xfrm>
            <a:off x="11375" y="0"/>
            <a:ext cx="22200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-15862" y="0"/>
            <a:ext cx="2274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">
  <p:cSld name="TITLE_3_3_2_2_3_2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2">
            <a:alphaModFix/>
          </a:blip>
          <a:srcRect t="13466" b="48188"/>
          <a:stretch/>
        </p:blipFill>
        <p:spPr>
          <a:xfrm>
            <a:off x="0" y="0"/>
            <a:ext cx="9144000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0"/>
            <a:ext cx="9158400" cy="257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 DevOps, Cloud &amp; services managés 1">
  <p:cSld name="TITLE_3_3_2_2_3_2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5" name="Google Shape;435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4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client - Blanc 1">
  <p:cSld name="TITLE_5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4625" y="4465475"/>
            <a:ext cx="741149" cy="2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t="3089" b="1250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384621" y="18261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5"/>
          <p:cNvCxnSpPr/>
          <p:nvPr/>
        </p:nvCxnSpPr>
        <p:spPr>
          <a:xfrm>
            <a:off x="644469" y="18261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04800" y="3158250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385200" y="379800"/>
            <a:ext cx="2008200" cy="1103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pon en quelques mots">
  <p:cSld name="TITLE_3_3_2_2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1"/>
          <p:cNvPicPr preferRelativeResize="0"/>
          <p:nvPr/>
        </p:nvPicPr>
        <p:blipFill rotWithShape="1">
          <a:blip r:embed="rId2">
            <a:alphaModFix/>
          </a:blip>
          <a:srcRect t="20647" b="35783"/>
          <a:stretch/>
        </p:blipFill>
        <p:spPr>
          <a:xfrm>
            <a:off x="1" y="0"/>
            <a:ext cx="9144000" cy="25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/>
          <p:nvPr/>
        </p:nvSpPr>
        <p:spPr>
          <a:xfrm>
            <a:off x="384625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2098499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3796652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5510526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5" name="Google Shape;445;p4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4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Ippon en quelques mots.</a:t>
            </a:r>
            <a:endParaRPr b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520275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ans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20275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2002 - 2018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2210500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360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210500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Collaborateurs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41"/>
          <p:cNvSpPr txBox="1"/>
          <p:nvPr/>
        </p:nvSpPr>
        <p:spPr>
          <a:xfrm>
            <a:off x="39164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32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39164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 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1"/>
          <p:cNvSpPr txBox="1"/>
          <p:nvPr/>
        </p:nvSpPr>
        <p:spPr>
          <a:xfrm>
            <a:off x="5657837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38</a:t>
            </a:r>
            <a:r>
              <a:rPr lang="fr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M€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5657837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Prévisionnel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7224400" y="2226450"/>
            <a:ext cx="1567800" cy="239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7344262" y="31602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latin typeface="Lato"/>
                <a:ea typeface="Lato"/>
                <a:cs typeface="Lato"/>
                <a:sym typeface="Lato"/>
              </a:rPr>
              <a:t>4</a:t>
            </a:r>
            <a:endParaRPr sz="3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344262" y="3888300"/>
            <a:ext cx="13281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Continents</a:t>
            </a:r>
            <a:endParaRPr sz="12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9" name="Google Shape;459;p41"/>
          <p:cNvPicPr preferRelativeResize="0"/>
          <p:nvPr/>
        </p:nvPicPr>
        <p:blipFill rotWithShape="1">
          <a:blip r:embed="rId3">
            <a:alphaModFix/>
          </a:blip>
          <a:srcRect t="327" b="337"/>
          <a:stretch/>
        </p:blipFill>
        <p:spPr>
          <a:xfrm>
            <a:off x="1015225" y="2549709"/>
            <a:ext cx="338200" cy="35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 rotWithShape="1">
          <a:blip r:embed="rId4">
            <a:alphaModFix/>
          </a:blip>
          <a:srcRect l="99" r="89"/>
          <a:stretch/>
        </p:blipFill>
        <p:spPr>
          <a:xfrm>
            <a:off x="4442263" y="2561175"/>
            <a:ext cx="292301" cy="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 rotWithShape="1">
          <a:blip r:embed="rId5">
            <a:alphaModFix/>
          </a:blip>
          <a:srcRect t="729" b="738"/>
          <a:stretch/>
        </p:blipFill>
        <p:spPr>
          <a:xfrm>
            <a:off x="6125333" y="2565613"/>
            <a:ext cx="338200" cy="33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4275" y="2565613"/>
            <a:ext cx="338200" cy="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7">
            <a:alphaModFix/>
          </a:blip>
          <a:srcRect t="49" b="49"/>
          <a:stretch/>
        </p:blipFill>
        <p:spPr>
          <a:xfrm>
            <a:off x="2669112" y="2599353"/>
            <a:ext cx="410850" cy="3089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294500" y="870375"/>
            <a:ext cx="8217300" cy="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Cabinet de conseil </a:t>
            </a:r>
            <a:r>
              <a:rPr lang="fr" sz="2400">
                <a:solidFill>
                  <a:srgbClr val="FFFFFF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Digital · Cloud · Data</a:t>
            </a:r>
            <a:endParaRPr sz="18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Nous croyons en nos équipes pour donner du sens et toute son essence à la technologie.</a:t>
            </a:r>
            <a:endParaRPr sz="1200">
              <a:solidFill>
                <a:srgbClr val="FFFFFF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 data">
  <p:cSld name="TITLE_3_3_2_2_2_3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offre design">
  <p:cSld name="TITLE_3_3_2_2_2_2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3"/>
          <p:cNvPicPr preferRelativeResize="0"/>
          <p:nvPr/>
        </p:nvPicPr>
        <p:blipFill rotWithShape="1">
          <a:blip r:embed="rId2">
            <a:alphaModFix/>
          </a:blip>
          <a:srcRect t="39833" b="21541"/>
          <a:stretch/>
        </p:blipFill>
        <p:spPr>
          <a:xfrm>
            <a:off x="4050" y="10450"/>
            <a:ext cx="9139955" cy="25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3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0" y="5225"/>
            <a:ext cx="9156750" cy="2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1" name="Google Shape;471;p4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4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Conseil du coach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308300" y="529750"/>
            <a:ext cx="8217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5 phases </a:t>
            </a:r>
            <a:endParaRPr sz="1200" i="1">
              <a:solidFill>
                <a:srgbClr val="F954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 1 1">
  <p:cSld name="TITLE_3_3_2_2_2_1_2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/>
          <p:nvPr/>
        </p:nvSpPr>
        <p:spPr>
          <a:xfrm>
            <a:off x="2289375" y="-11200"/>
            <a:ext cx="68547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6793792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4089285" y="536175"/>
            <a:ext cx="4026300" cy="3975900"/>
          </a:xfrm>
          <a:prstGeom prst="ellipse">
            <a:avLst/>
          </a:prstGeom>
          <a:noFill/>
          <a:ln w="9525" cap="flat" cmpd="sng">
            <a:solidFill>
              <a:srgbClr val="F9545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3739800" y="2966264"/>
            <a:ext cx="1054800" cy="8478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7482075" y="1772500"/>
            <a:ext cx="1000200" cy="865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3632950" y="1691172"/>
            <a:ext cx="1054800" cy="946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4916300" y="5361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5002367" y="478103"/>
            <a:ext cx="457800" cy="4110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6391638" y="832740"/>
            <a:ext cx="1262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Approche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centric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5413650" y="3865475"/>
            <a:ext cx="15213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8478" y="1804066"/>
            <a:ext cx="410850" cy="4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/>
          <p:nvPr/>
        </p:nvSpPr>
        <p:spPr>
          <a:xfrm>
            <a:off x="7318650" y="2951084"/>
            <a:ext cx="1262100" cy="941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7366350" y="2180440"/>
            <a:ext cx="12951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Co-construction Agile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t="504" b="495"/>
          <a:stretch/>
        </p:blipFill>
        <p:spPr>
          <a:xfrm>
            <a:off x="6041263" y="4412987"/>
            <a:ext cx="348900" cy="2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5387263" y="3864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Développement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 logiciel industrialisé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7137738" y="341862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Architectures 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évolutives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3437550" y="3437675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valorisées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3446" y="3131185"/>
            <a:ext cx="292138" cy="27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 rotWithShape="1">
          <a:blip r:embed="rId5">
            <a:alphaModFix/>
          </a:blip>
          <a:srcRect l="816" r="826"/>
          <a:stretch/>
        </p:blipFill>
        <p:spPr>
          <a:xfrm>
            <a:off x="3978013" y="1772497"/>
            <a:ext cx="408175" cy="32654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4"/>
          <p:cNvSpPr/>
          <p:nvPr/>
        </p:nvSpPr>
        <p:spPr>
          <a:xfrm>
            <a:off x="4342675" y="755250"/>
            <a:ext cx="1847700" cy="547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3348400" y="210160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Infrastructures bien managées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418775" y="804550"/>
            <a:ext cx="16239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Vision claire et partagée de votre stratégie digitale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44"/>
          <p:cNvPicPr preferRelativeResize="0"/>
          <p:nvPr/>
        </p:nvPicPr>
        <p:blipFill rotWithShape="1">
          <a:blip r:embed="rId6">
            <a:alphaModFix/>
          </a:blip>
          <a:srcRect t="396" b="406"/>
          <a:stretch/>
        </p:blipFill>
        <p:spPr>
          <a:xfrm>
            <a:off x="5074163" y="547101"/>
            <a:ext cx="313125" cy="250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Google Shape;500;p44"/>
          <p:cNvCxnSpPr/>
          <p:nvPr/>
        </p:nvCxnSpPr>
        <p:spPr>
          <a:xfrm rot="10800000" flipH="1">
            <a:off x="4316625" y="1315025"/>
            <a:ext cx="189000" cy="2736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1" name="Google Shape;501;p44"/>
          <p:cNvSpPr/>
          <p:nvPr/>
        </p:nvSpPr>
        <p:spPr>
          <a:xfrm>
            <a:off x="673450" y="841350"/>
            <a:ext cx="25338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/>
          <p:nvPr/>
        </p:nvSpPr>
        <p:spPr>
          <a:xfrm>
            <a:off x="978250" y="2074775"/>
            <a:ext cx="19242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Innover &amp; 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optimiser votre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Lato"/>
                <a:ea typeface="Lato"/>
                <a:cs typeface="Lato"/>
                <a:sym typeface="Lato"/>
              </a:rPr>
              <a:t>TIME TO MARKET</a:t>
            </a:r>
            <a:endParaRPr sz="1800" b="1">
              <a:solidFill>
                <a:srgbClr val="19171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978254" y="1374750"/>
            <a:ext cx="1924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Discovery </a:t>
            </a:r>
            <a:endParaRPr b="1">
              <a:solidFill>
                <a:srgbClr val="19171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 Delivery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04" name="Google Shape;504;p44"/>
          <p:cNvCxnSpPr/>
          <p:nvPr/>
        </p:nvCxnSpPr>
        <p:spPr>
          <a:xfrm>
            <a:off x="1068371" y="13834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19171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1328219" y="13834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44"/>
          <p:cNvSpPr/>
          <p:nvPr/>
        </p:nvSpPr>
        <p:spPr>
          <a:xfrm>
            <a:off x="6737550" y="612375"/>
            <a:ext cx="628800" cy="3264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6126" y="491117"/>
            <a:ext cx="313100" cy="32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5238" y="3131168"/>
            <a:ext cx="348900" cy="310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4"/>
          <p:cNvSpPr/>
          <p:nvPr/>
        </p:nvSpPr>
        <p:spPr>
          <a:xfrm>
            <a:off x="5006300" y="1441743"/>
            <a:ext cx="2192100" cy="216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sp>
        <p:nvSpPr>
          <p:cNvPr id="510" name="Google Shape;510;p44"/>
          <p:cNvSpPr/>
          <p:nvPr/>
        </p:nvSpPr>
        <p:spPr>
          <a:xfrm>
            <a:off x="5073236" y="1507844"/>
            <a:ext cx="2058600" cy="20328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95454"/>
              </a:solidFill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 flipH="1">
            <a:off x="7122629" y="4056196"/>
            <a:ext cx="273600" cy="1890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éveloppement de logiciels">
  <p:cSld name="TITLE_3_3_2_2_2_1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/>
          <p:nvPr/>
        </p:nvSpPr>
        <p:spPr>
          <a:xfrm>
            <a:off x="0" y="0"/>
            <a:ext cx="9152700" cy="25773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5" name="Google Shape;515;p45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45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développement de logiciels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8" name="Google Shape;518;p45"/>
          <p:cNvSpPr/>
          <p:nvPr/>
        </p:nvSpPr>
        <p:spPr>
          <a:xfrm>
            <a:off x="5192725" y="816025"/>
            <a:ext cx="35982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294500" y="816025"/>
            <a:ext cx="4671900" cy="4038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/>
          <p:nvPr/>
        </p:nvSpPr>
        <p:spPr>
          <a:xfrm>
            <a:off x="1894700" y="938575"/>
            <a:ext cx="2802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développements d’applications web complexes, performantes et critiques avec pour fondamentaux.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675500" y="97185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Avec 16 ans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d’expertise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760838" y="1898476"/>
            <a:ext cx="309221" cy="3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649021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Ecosystème Java / OpenSource à l’état de l’art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 rotWithShape="1">
          <a:blip r:embed="rId3">
            <a:alphaModFix/>
          </a:blip>
          <a:srcRect l="149" r="159"/>
          <a:stretch/>
        </p:blipFill>
        <p:spPr>
          <a:xfrm>
            <a:off x="3748326" y="1898476"/>
            <a:ext cx="348900" cy="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t="1371" b="1371"/>
          <a:stretch/>
        </p:blipFill>
        <p:spPr>
          <a:xfrm>
            <a:off x="2241238" y="1918926"/>
            <a:ext cx="435075" cy="303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2157860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 Business / Dév. : Scrum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 txBox="1"/>
          <p:nvPr/>
        </p:nvSpPr>
        <p:spPr>
          <a:xfrm>
            <a:off x="3640247" y="2330750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Alignement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Dév. / Exploitation : Devops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5">
            <a:alphaModFix/>
          </a:blip>
          <a:srcRect t="504" b="495"/>
          <a:stretch/>
        </p:blipFill>
        <p:spPr>
          <a:xfrm>
            <a:off x="764438" y="3321325"/>
            <a:ext cx="348900" cy="2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6">
            <a:alphaModFix/>
          </a:blip>
          <a:srcRect t="367" b="377"/>
          <a:stretch/>
        </p:blipFill>
        <p:spPr>
          <a:xfrm>
            <a:off x="2284338" y="3314425"/>
            <a:ext cx="348900" cy="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649021" y="3649676"/>
            <a:ext cx="12648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Industrialisation jusqu’au continuous delivery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45"/>
          <p:cNvSpPr txBox="1"/>
          <p:nvPr/>
        </p:nvSpPr>
        <p:spPr>
          <a:xfrm>
            <a:off x="2157849" y="3649675"/>
            <a:ext cx="13833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Pilotage temps réel des KPIs : qualité, avancement, vélocité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5497525" y="967400"/>
            <a:ext cx="2091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>
                <a:latin typeface="Playfair Display"/>
                <a:ea typeface="Playfair Display"/>
                <a:cs typeface="Playfair Display"/>
                <a:sym typeface="Playfair Display"/>
              </a:rPr>
              <a:t>Un projet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chez Ippon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 rotWithShape="1">
          <a:blip r:embed="rId7">
            <a:alphaModFix/>
          </a:blip>
          <a:srcRect l="209" r="219"/>
          <a:stretch/>
        </p:blipFill>
        <p:spPr>
          <a:xfrm>
            <a:off x="6631323" y="1939933"/>
            <a:ext cx="348900" cy="331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 rotWithShape="1">
          <a:blip r:embed="rId8">
            <a:alphaModFix/>
          </a:blip>
          <a:srcRect t="49" b="49"/>
          <a:stretch/>
        </p:blipFill>
        <p:spPr>
          <a:xfrm>
            <a:off x="7907623" y="1934220"/>
            <a:ext cx="348900" cy="3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5"/>
          <p:cNvPicPr preferRelativeResize="0"/>
          <p:nvPr/>
        </p:nvPicPr>
        <p:blipFill rotWithShape="1">
          <a:blip r:embed="rId9">
            <a:alphaModFix/>
          </a:blip>
          <a:srcRect l="169" r="169"/>
          <a:stretch/>
        </p:blipFill>
        <p:spPr>
          <a:xfrm>
            <a:off x="5615613" y="1934650"/>
            <a:ext cx="226784" cy="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5484253" y="2406475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30 000 j.h de développement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 2017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6545428" y="2408563"/>
            <a:ext cx="11976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Équipes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30 consultants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7813525" y="2402850"/>
            <a:ext cx="9774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Projets de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3 à 24 mois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5497525" y="3701575"/>
            <a:ext cx="14823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Des approches</a:t>
            </a:r>
            <a:endParaRPr sz="1200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capacitaires &amp; forfaitaires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6980225" y="3701575"/>
            <a:ext cx="1705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De l’innovation</a:t>
            </a:r>
            <a:r>
              <a:rPr lang="fr" sz="12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 sz="1200" i="1">
                <a:latin typeface="Playfair Display"/>
                <a:ea typeface="Playfair Display"/>
                <a:cs typeface="Playfair Display"/>
                <a:sym typeface="Playfair Display"/>
              </a:rPr>
              <a:t>en </a:t>
            </a: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prototypages rapides &amp; Lean Startup</a:t>
            </a: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41" name="Google Shape;541;p45"/>
          <p:cNvCxnSpPr/>
          <p:nvPr/>
        </p:nvCxnSpPr>
        <p:spPr>
          <a:xfrm>
            <a:off x="5198674" y="3406925"/>
            <a:ext cx="3585000" cy="0"/>
          </a:xfrm>
          <a:prstGeom prst="straightConnector1">
            <a:avLst/>
          </a:prstGeom>
          <a:noFill/>
          <a:ln w="9525" cap="flat" cmpd="sng">
            <a:solidFill>
              <a:srgbClr val="EEEEEE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">
  <p:cSld name="TITLE_3_3_2_2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5" name="Google Shape;545;p4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46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1" name="Google Shape;551;p46"/>
          <p:cNvSpPr txBox="1"/>
          <p:nvPr/>
        </p:nvSpPr>
        <p:spPr>
          <a:xfrm>
            <a:off x="6618050" y="3351800"/>
            <a:ext cx="23427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Rédaction du backlog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Partage de la vision produit avec l’équipe de réalisation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Finalisation des maquettes du premier sprint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Initialisation de la stack technique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46"/>
          <p:cNvSpPr/>
          <p:nvPr/>
        </p:nvSpPr>
        <p:spPr>
          <a:xfrm>
            <a:off x="28434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0630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28434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30852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6"/>
          <p:cNvCxnSpPr/>
          <p:nvPr/>
        </p:nvCxnSpPr>
        <p:spPr>
          <a:xfrm>
            <a:off x="33143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6"/>
          <p:cNvSpPr/>
          <p:nvPr/>
        </p:nvSpPr>
        <p:spPr>
          <a:xfrm>
            <a:off x="4905825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5162474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4905825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0" name="Google Shape;560;p46"/>
          <p:cNvCxnSpPr/>
          <p:nvPr/>
        </p:nvCxnSpPr>
        <p:spPr>
          <a:xfrm>
            <a:off x="5223857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6"/>
          <p:cNvCxnSpPr/>
          <p:nvPr/>
        </p:nvCxnSpPr>
        <p:spPr>
          <a:xfrm>
            <a:off x="5453001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46"/>
          <p:cNvSpPr/>
          <p:nvPr/>
        </p:nvSpPr>
        <p:spPr>
          <a:xfrm>
            <a:off x="6930638" y="2000228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7187286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4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6930775" y="2554925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Initialisation du delivery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565" name="Google Shape;565;p46"/>
          <p:cNvCxnSpPr/>
          <p:nvPr/>
        </p:nvCxnSpPr>
        <p:spPr>
          <a:xfrm>
            <a:off x="7134107" y="246786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46"/>
          <p:cNvCxnSpPr/>
          <p:nvPr/>
        </p:nvCxnSpPr>
        <p:spPr>
          <a:xfrm>
            <a:off x="7363251" y="246786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6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46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70" name="Google Shape;570;p46"/>
          <p:cNvCxnSpPr/>
          <p:nvPr/>
        </p:nvCxnSpPr>
        <p:spPr>
          <a:xfrm>
            <a:off x="65880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571" name="Google Shape;571;p46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6"/>
          <p:cNvSpPr txBox="1"/>
          <p:nvPr/>
        </p:nvSpPr>
        <p:spPr>
          <a:xfrm>
            <a:off x="61732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46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46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2475275" y="3368700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6"/>
          <p:cNvSpPr txBox="1"/>
          <p:nvPr/>
        </p:nvSpPr>
        <p:spPr>
          <a:xfrm>
            <a:off x="4496448" y="33573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6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5400000">
            <a:off x="31595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6"/>
          <p:cNvSpPr/>
          <p:nvPr/>
        </p:nvSpPr>
        <p:spPr>
          <a:xfrm rot="-5400000">
            <a:off x="33158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"/>
          <p:cNvSpPr/>
          <p:nvPr/>
        </p:nvSpPr>
        <p:spPr>
          <a:xfrm rot="5400000">
            <a:off x="34720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6"/>
          <p:cNvSpPr/>
          <p:nvPr/>
        </p:nvSpPr>
        <p:spPr>
          <a:xfrm rot="5400000">
            <a:off x="52299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6"/>
          <p:cNvSpPr/>
          <p:nvPr/>
        </p:nvSpPr>
        <p:spPr>
          <a:xfrm rot="-5400000">
            <a:off x="53862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"/>
          <p:cNvSpPr/>
          <p:nvPr/>
        </p:nvSpPr>
        <p:spPr>
          <a:xfrm rot="5400000">
            <a:off x="55424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6"/>
          <p:cNvSpPr/>
          <p:nvPr/>
        </p:nvSpPr>
        <p:spPr>
          <a:xfrm rot="5400000">
            <a:off x="7148112" y="121956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6"/>
          <p:cNvSpPr/>
          <p:nvPr/>
        </p:nvSpPr>
        <p:spPr>
          <a:xfrm rot="-5400000">
            <a:off x="7304412" y="121583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6"/>
          <p:cNvSpPr/>
          <p:nvPr/>
        </p:nvSpPr>
        <p:spPr>
          <a:xfrm rot="5400000">
            <a:off x="7460580" y="121767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6"/>
          <p:cNvSpPr/>
          <p:nvPr/>
        </p:nvSpPr>
        <p:spPr>
          <a:xfrm rot="-5400000">
            <a:off x="7616880" y="121393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re approche 1">
  <p:cSld name="TITLE_3_3_2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4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Qu’allons-nous faire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856125" y="2043409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1081550" y="1611221"/>
            <a:ext cx="612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1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856250" y="263017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Compréhension </a:t>
            </a:r>
            <a:r>
              <a:rPr lang="fr" sz="1000">
                <a:latin typeface="Playfair Display"/>
                <a:ea typeface="Playfair Display"/>
                <a:cs typeface="Playfair Display"/>
                <a:sym typeface="Playfair Display"/>
              </a:rPr>
              <a:t>&amp; </a:t>
            </a:r>
            <a:r>
              <a:rPr lang="fr" sz="1000" b="1">
                <a:latin typeface="Playfair Display"/>
                <a:ea typeface="Playfair Display"/>
                <a:cs typeface="Playfair Display"/>
                <a:sym typeface="Playfair Display"/>
              </a:rPr>
              <a:t>analyse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10725" y="3351000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Comprendre l’organisation (RH Sponsors ID, Décisionnaires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Auditer, comprendre l'écosystème (processus…)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3/Comprendre le besoin (observation, questionnaire, quanti…)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7"/>
          <p:cNvSpPr txBox="1"/>
          <p:nvPr/>
        </p:nvSpPr>
        <p:spPr>
          <a:xfrm>
            <a:off x="3376800" y="3346725"/>
            <a:ext cx="21372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Ouvrir le champs des possibles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Empathie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Objectif produit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Modélisation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7"/>
          <p:cNvSpPr txBox="1"/>
          <p:nvPr/>
        </p:nvSpPr>
        <p:spPr>
          <a:xfrm>
            <a:off x="6273873" y="3329025"/>
            <a:ext cx="21978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Apporter une vision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Proposer des solutions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Tester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rgbClr val="F06550"/>
              </a:buClr>
              <a:buSzPts val="800"/>
              <a:buFont typeface="Lato"/>
              <a:buChar char="★"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Concrétiser la vision opérationnelle(UI , Backlog…)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757800" y="2026563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3977411" y="1615305"/>
            <a:ext cx="762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2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4" name="Google Shape;604;p47"/>
          <p:cNvSpPr txBox="1"/>
          <p:nvPr/>
        </p:nvSpPr>
        <p:spPr>
          <a:xfrm>
            <a:off x="3757800" y="2554775"/>
            <a:ext cx="1202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Idéation : ouvrir le champs des possibles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05" name="Google Shape;605;p47"/>
          <p:cNvCxnSpPr/>
          <p:nvPr/>
        </p:nvCxnSpPr>
        <p:spPr>
          <a:xfrm>
            <a:off x="39996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47"/>
          <p:cNvCxnSpPr/>
          <p:nvPr/>
        </p:nvCxnSpPr>
        <p:spPr>
          <a:xfrm>
            <a:off x="42287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7"/>
          <p:cNvSpPr/>
          <p:nvPr/>
        </p:nvSpPr>
        <p:spPr>
          <a:xfrm>
            <a:off x="6682573" y="2005626"/>
            <a:ext cx="1202100" cy="1151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6939222" y="1615293"/>
            <a:ext cx="6888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19171E"/>
                </a:solidFill>
                <a:latin typeface="Lato Hairline"/>
                <a:ea typeface="Lato Hairline"/>
                <a:cs typeface="Lato Hairline"/>
                <a:sym typeface="Lato Hairline"/>
              </a:rPr>
              <a:t>3</a:t>
            </a:r>
            <a:endParaRPr sz="4800">
              <a:solidFill>
                <a:srgbClr val="19171E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6682573" y="2558000"/>
            <a:ext cx="12021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Convergence : Préparation de la vision produit</a:t>
            </a:r>
            <a:endParaRPr sz="10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10" name="Google Shape;610;p47"/>
          <p:cNvCxnSpPr/>
          <p:nvPr/>
        </p:nvCxnSpPr>
        <p:spPr>
          <a:xfrm>
            <a:off x="7000605" y="2473235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47"/>
          <p:cNvCxnSpPr/>
          <p:nvPr/>
        </p:nvCxnSpPr>
        <p:spPr>
          <a:xfrm>
            <a:off x="7229749" y="2473235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7"/>
          <p:cNvCxnSpPr/>
          <p:nvPr/>
        </p:nvCxnSpPr>
        <p:spPr>
          <a:xfrm>
            <a:off x="1129332" y="2494173"/>
            <a:ext cx="217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47"/>
          <p:cNvCxnSpPr/>
          <p:nvPr/>
        </p:nvCxnSpPr>
        <p:spPr>
          <a:xfrm>
            <a:off x="1358476" y="2494173"/>
            <a:ext cx="1209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47"/>
          <p:cNvCxnSpPr/>
          <p:nvPr/>
        </p:nvCxnSpPr>
        <p:spPr>
          <a:xfrm>
            <a:off x="357020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615" name="Google Shape;615;p47"/>
          <p:cNvCxnSpPr/>
          <p:nvPr/>
        </p:nvCxnSpPr>
        <p:spPr>
          <a:xfrm>
            <a:off x="8645495" y="1306425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616" name="Google Shape;616;p47"/>
          <p:cNvSpPr txBox="1"/>
          <p:nvPr/>
        </p:nvSpPr>
        <p:spPr>
          <a:xfrm>
            <a:off x="1378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Kickoff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8154400" y="871026"/>
            <a:ext cx="846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Restitution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8" name="Google Shape;618;p47"/>
          <p:cNvCxnSpPr/>
          <p:nvPr/>
        </p:nvCxnSpPr>
        <p:spPr>
          <a:xfrm>
            <a:off x="285025" y="1507950"/>
            <a:ext cx="8285400" cy="0"/>
          </a:xfrm>
          <a:prstGeom prst="straightConnector1">
            <a:avLst/>
          </a:prstGeom>
          <a:noFill/>
          <a:ln w="9525" cap="flat" cmpd="sng">
            <a:solidFill>
              <a:srgbClr val="F065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47"/>
          <p:cNvSpPr txBox="1"/>
          <p:nvPr/>
        </p:nvSpPr>
        <p:spPr>
          <a:xfrm>
            <a:off x="1713075" y="189750"/>
            <a:ext cx="19389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Google Shape;620;p47"/>
          <p:cNvSpPr txBox="1"/>
          <p:nvPr/>
        </p:nvSpPr>
        <p:spPr>
          <a:xfrm>
            <a:off x="3880050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5834525" y="189750"/>
            <a:ext cx="15906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Google Shape;622;p47"/>
          <p:cNvSpPr/>
          <p:nvPr/>
        </p:nvSpPr>
        <p:spPr>
          <a:xfrm rot="5400000">
            <a:off x="1092887" y="1146181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/>
          <p:nvPr/>
        </p:nvSpPr>
        <p:spPr>
          <a:xfrm rot="-5400000">
            <a:off x="1249187" y="1142446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/>
          <p:nvPr/>
        </p:nvSpPr>
        <p:spPr>
          <a:xfrm rot="5400000">
            <a:off x="1405355" y="114428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 rot="5400000">
            <a:off x="4073937" y="1148993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 rot="-5400000">
            <a:off x="4230237" y="1145259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 rot="5400000">
            <a:off x="4386405" y="1147095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/>
          <p:nvPr/>
        </p:nvSpPr>
        <p:spPr>
          <a:xfrm rot="5400000">
            <a:off x="7058762" y="1151818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/>
          <p:nvPr/>
        </p:nvSpPr>
        <p:spPr>
          <a:xfrm rot="-5400000">
            <a:off x="7215062" y="1148084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"/>
          <p:cNvSpPr/>
          <p:nvPr/>
        </p:nvSpPr>
        <p:spPr>
          <a:xfrm rot="5400000">
            <a:off x="7371230" y="1149920"/>
            <a:ext cx="303300" cy="156300"/>
          </a:xfrm>
          <a:prstGeom prst="triangle">
            <a:avLst>
              <a:gd name="adj" fmla="val 48893"/>
            </a:avLst>
          </a:prstGeom>
          <a:solidFill>
            <a:srgbClr val="E6604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_8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ops, cloud &amp; services managés">
  <p:cSld name="CUSTOM_3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4" name="Google Shape;634;p4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4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6" name="Google Shape;636;p49"/>
          <p:cNvPicPr preferRelativeResize="0"/>
          <p:nvPr/>
        </p:nvPicPr>
        <p:blipFill rotWithShape="1">
          <a:blip r:embed="rId2">
            <a:alphaModFix/>
          </a:blip>
          <a:srcRect l="26850" r="19394"/>
          <a:stretch/>
        </p:blipFill>
        <p:spPr>
          <a:xfrm>
            <a:off x="4930650" y="0"/>
            <a:ext cx="42133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930650" y="0"/>
            <a:ext cx="421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9"/>
          <p:cNvSpPr/>
          <p:nvPr/>
        </p:nvSpPr>
        <p:spPr>
          <a:xfrm>
            <a:off x="3291600" y="1143975"/>
            <a:ext cx="3479100" cy="3439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9"/>
          <p:cNvSpPr/>
          <p:nvPr/>
        </p:nvSpPr>
        <p:spPr>
          <a:xfrm rot="1415218">
            <a:off x="530436" y="774212"/>
            <a:ext cx="2903872" cy="1335111"/>
          </a:xfrm>
          <a:custGeom>
            <a:avLst/>
            <a:gdLst/>
            <a:ahLst/>
            <a:cxnLst/>
            <a:rect l="l" t="t" r="r" b="b"/>
            <a:pathLst>
              <a:path w="93255" h="48933" extrusionOk="0">
                <a:moveTo>
                  <a:pt x="403" y="24126"/>
                </a:moveTo>
                <a:cubicBezTo>
                  <a:pt x="403" y="27186"/>
                  <a:pt x="-402" y="30353"/>
                  <a:pt x="403" y="33305"/>
                </a:cubicBezTo>
                <a:cubicBezTo>
                  <a:pt x="2236" y="40027"/>
                  <a:pt x="10063" y="45322"/>
                  <a:pt x="16996" y="46015"/>
                </a:cubicBezTo>
                <a:cubicBezTo>
                  <a:pt x="28704" y="47186"/>
                  <a:pt x="53412" y="38099"/>
                  <a:pt x="47358" y="28009"/>
                </a:cubicBezTo>
                <a:cubicBezTo>
                  <a:pt x="45078" y="24209"/>
                  <a:pt x="38260" y="23557"/>
                  <a:pt x="34296" y="25538"/>
                </a:cubicBezTo>
                <a:cubicBezTo>
                  <a:pt x="30201" y="27584"/>
                  <a:pt x="28200" y="34418"/>
                  <a:pt x="30059" y="38601"/>
                </a:cubicBezTo>
                <a:cubicBezTo>
                  <a:pt x="33596" y="46559"/>
                  <a:pt x="47525" y="51903"/>
                  <a:pt x="54772" y="47074"/>
                </a:cubicBezTo>
                <a:cubicBezTo>
                  <a:pt x="57957" y="44951"/>
                  <a:pt x="61470" y="42508"/>
                  <a:pt x="62893" y="38954"/>
                </a:cubicBezTo>
                <a:cubicBezTo>
                  <a:pt x="65728" y="31878"/>
                  <a:pt x="63015" y="23178"/>
                  <a:pt x="66423" y="16359"/>
                </a:cubicBezTo>
                <a:cubicBezTo>
                  <a:pt x="71017" y="7167"/>
                  <a:pt x="84063" y="-3419"/>
                  <a:pt x="93255" y="1177"/>
                </a:cubicBezTo>
              </a:path>
            </a:pathLst>
          </a:custGeom>
          <a:noFill/>
          <a:ln w="19050" cap="flat" cmpd="sng">
            <a:solidFill>
              <a:srgbClr val="F95454"/>
            </a:solidFill>
            <a:prstDash val="solid"/>
            <a:round/>
            <a:headEnd type="oval" w="med" len="med"/>
            <a:tailEnd type="triangle" w="med" len="med"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">
  <p:cSld name="TITLE_2_3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675" y="867026"/>
            <a:ext cx="8552651" cy="19696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cxnSp>
        <p:nvCxnSpPr>
          <p:cNvPr id="642" name="Google Shape;642;p5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5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50"/>
          <p:cNvSpPr txBox="1"/>
          <p:nvPr/>
        </p:nvSpPr>
        <p:spPr>
          <a:xfrm>
            <a:off x="852175" y="1657575"/>
            <a:ext cx="847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5" name="Google Shape;645;p50"/>
          <p:cNvSpPr txBox="1"/>
          <p:nvPr/>
        </p:nvSpPr>
        <p:spPr>
          <a:xfrm>
            <a:off x="23726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6" name="Google Shape;646;p50"/>
          <p:cNvSpPr txBox="1"/>
          <p:nvPr/>
        </p:nvSpPr>
        <p:spPr>
          <a:xfrm>
            <a:off x="39725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56342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8" name="Google Shape;648;p50"/>
          <p:cNvSpPr txBox="1"/>
          <p:nvPr/>
        </p:nvSpPr>
        <p:spPr>
          <a:xfrm>
            <a:off x="7295975" y="1657575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9" name="Google Shape;649;p50"/>
          <p:cNvSpPr txBox="1"/>
          <p:nvPr/>
        </p:nvSpPr>
        <p:spPr>
          <a:xfrm>
            <a:off x="62492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50"/>
          <p:cNvSpPr txBox="1"/>
          <p:nvPr/>
        </p:nvSpPr>
        <p:spPr>
          <a:xfrm>
            <a:off x="62492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50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2" name="Google Shape;652;p5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2244475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50"/>
          <p:cNvSpPr txBox="1"/>
          <p:nvPr/>
        </p:nvSpPr>
        <p:spPr>
          <a:xfrm>
            <a:off x="2244475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39787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50"/>
          <p:cNvSpPr txBox="1"/>
          <p:nvPr/>
        </p:nvSpPr>
        <p:spPr>
          <a:xfrm>
            <a:off x="39787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570575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570575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7368300" y="2956950"/>
            <a:ext cx="940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latin typeface="Lato"/>
                <a:ea typeface="Lato"/>
                <a:cs typeface="Lato"/>
                <a:sym typeface="Lato"/>
              </a:rPr>
              <a:t>Titre</a:t>
            </a:r>
            <a:endParaRPr sz="1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7368300" y="3267050"/>
            <a:ext cx="11298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">
  <p:cSld name="CUSTOM_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831375" y="1058725"/>
            <a:ext cx="4039200" cy="160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8" name="Google Shape;38;p6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6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"/>
                <a:ea typeface="Lato"/>
                <a:cs typeface="Lato"/>
                <a:sym typeface="Lato"/>
              </a:rPr>
              <a:t>Comment utiliser le template des présentations Ippon ?</a:t>
            </a:r>
            <a:endParaRPr sz="1200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163100" y="744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Typographie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3134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3443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4517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Playfair Display</a:t>
            </a:r>
            <a:endParaRPr sz="9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7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sz="1000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0498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0807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Aa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421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Bold</a:t>
            </a:r>
            <a:endParaRPr sz="10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989825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/>
          <p:nvPr/>
        </p:nvSpPr>
        <p:spPr>
          <a:xfrm>
            <a:off x="2020725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 Light"/>
                <a:ea typeface="Lato Light"/>
                <a:cs typeface="Lato Light"/>
                <a:sym typeface="Lato Light"/>
              </a:rPr>
              <a:t>Aa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292429" y="982513"/>
            <a:ext cx="1362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sz="9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1682175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Clair</a:t>
            </a:r>
            <a:endParaRPr sz="1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2726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 txBox="1"/>
          <p:nvPr/>
        </p:nvSpPr>
        <p:spPr>
          <a:xfrm>
            <a:off x="2757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2418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Normal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3488229" y="1329625"/>
            <a:ext cx="494400" cy="494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/>
          <p:nvPr/>
        </p:nvSpPr>
        <p:spPr>
          <a:xfrm>
            <a:off x="3519129" y="1403275"/>
            <a:ext cx="432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Aa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3180579" y="1793125"/>
            <a:ext cx="1109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Bold</a:t>
            </a:r>
            <a:endParaRPr sz="10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156025" y="22685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156025" y="2541200"/>
            <a:ext cx="38265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intercalaires est de 30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Sur fond blanc : liseret noir et rouge, titre en noir.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175" y="3434920"/>
            <a:ext cx="2869350" cy="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75" y="4196902"/>
            <a:ext cx="2869348" cy="52792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/>
          <p:nvPr/>
        </p:nvSpPr>
        <p:spPr>
          <a:xfrm>
            <a:off x="156025" y="3893258"/>
            <a:ext cx="30720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Sur fond noir : liseret blanc et rouge, titre en blanc.</a:t>
            </a:r>
            <a:endParaRPr/>
          </a:p>
        </p:txBody>
      </p:sp>
      <p:sp>
        <p:nvSpPr>
          <p:cNvPr id="64" name="Google Shape;64;p6"/>
          <p:cNvSpPr txBox="1"/>
          <p:nvPr/>
        </p:nvSpPr>
        <p:spPr>
          <a:xfrm>
            <a:off x="4945400" y="1178575"/>
            <a:ext cx="3826500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des titres des pages intérieures est de 14 en police Playfair Display Bold.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 taille des sous-titres des intercalaires est de 12 en police Lato Clair Italic.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liserets doivent être au dessus de chaque titre.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La taille du texte (Lato) varie de 9 à 12.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formes carrés avec une ombre projetée sont à privilégier.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524141" y="894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/>
          <p:nvPr/>
        </p:nvSpPr>
        <p:spPr>
          <a:xfrm>
            <a:off x="4732675" y="744500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Pages intérieures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4732675" y="28869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Iconographie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4">
            <a:alphaModFix/>
          </a:blip>
          <a:srcRect b="82301"/>
          <a:stretch/>
        </p:blipFill>
        <p:spPr>
          <a:xfrm>
            <a:off x="5165655" y="3191742"/>
            <a:ext cx="275058" cy="4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5">
            <a:alphaModFix/>
          </a:blip>
          <a:srcRect b="86728"/>
          <a:stretch/>
        </p:blipFill>
        <p:spPr>
          <a:xfrm>
            <a:off x="4792413" y="3188650"/>
            <a:ext cx="261554" cy="51781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/>
        </p:nvSpPr>
        <p:spPr>
          <a:xfrm>
            <a:off x="5771002" y="3159625"/>
            <a:ext cx="1880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Toutes les icônes sont 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réunies</a:t>
            </a:r>
            <a:r>
              <a:rPr lang="fr" sz="10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10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ici</a:t>
            </a:r>
            <a:endParaRPr sz="1000" b="1">
              <a:solidFill>
                <a:srgbClr val="263238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et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là</a:t>
            </a:r>
            <a:r>
              <a:rPr lang="fr" sz="900" b="1">
                <a:solidFill>
                  <a:srgbClr val="2632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" sz="900">
                <a:solidFill>
                  <a:srgbClr val="263238"/>
                </a:solidFill>
                <a:latin typeface="Lato Light"/>
                <a:ea typeface="Lato Light"/>
                <a:cs typeface="Lato Light"/>
                <a:sym typeface="Lato Light"/>
              </a:rPr>
              <a:t>en rouge </a:t>
            </a:r>
            <a:endParaRPr sz="9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38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6"/>
          <p:cNvSpPr txBox="1"/>
          <p:nvPr/>
        </p:nvSpPr>
        <p:spPr>
          <a:xfrm>
            <a:off x="4732675" y="3801326"/>
            <a:ext cx="21198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Couleurs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839400" y="4165950"/>
            <a:ext cx="255900" cy="255900"/>
          </a:xfrm>
          <a:prstGeom prst="ellipse">
            <a:avLst/>
          </a:prstGeom>
          <a:solidFill>
            <a:srgbClr val="19171E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5111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#19171e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5982400" y="4165950"/>
            <a:ext cx="255900" cy="255900"/>
          </a:xfrm>
          <a:prstGeom prst="ellipse">
            <a:avLst/>
          </a:prstGeom>
          <a:solidFill>
            <a:srgbClr val="F95454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 txBox="1"/>
          <p:nvPr/>
        </p:nvSpPr>
        <p:spPr>
          <a:xfrm>
            <a:off x="6254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#f95454</a:t>
            </a:r>
            <a:endParaRPr sz="9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7125400" y="4165950"/>
            <a:ext cx="255900" cy="255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7397540" y="4161245"/>
            <a:ext cx="7227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#ffffff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">
  <p:cSld name="TITLE_2_3_2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Google Shape;662;p51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51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p51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2">
  <p:cSld name="TITLE_2_3_2_1_2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Les apports de chacun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8" name="Google Shape;668;p5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 rotWithShape="1">
          <a:blip r:embed="rId2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services 1 1">
  <p:cSld name="TITLE_2_3_2_1_1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5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5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5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5" name="Google Shape;675;p5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2350930" y="26983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F95454"/>
                </a:highlight>
                <a:latin typeface="Lato"/>
                <a:ea typeface="Lato"/>
                <a:cs typeface="Lato"/>
                <a:sym typeface="Lato"/>
              </a:rPr>
              <a:t> IPPON.    </a:t>
            </a:r>
            <a:endParaRPr b="1">
              <a:solidFill>
                <a:srgbClr val="FFFFFF"/>
              </a:solidFill>
              <a:highlight>
                <a:srgbClr val="F95454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3"/>
          <p:cNvSpPr/>
          <p:nvPr/>
        </p:nvSpPr>
        <p:spPr>
          <a:xfrm rot="10800000">
            <a:off x="3265187" y="15550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3"/>
          <p:cNvSpPr txBox="1"/>
          <p:nvPr/>
        </p:nvSpPr>
        <p:spPr>
          <a:xfrm>
            <a:off x="2086850" y="1362500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Expertise Technique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9" name="Google Shape;679;p53"/>
          <p:cNvSpPr/>
          <p:nvPr/>
        </p:nvSpPr>
        <p:spPr>
          <a:xfrm rot="10800000">
            <a:off x="3265187" y="287050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"/>
          <p:cNvSpPr txBox="1"/>
          <p:nvPr/>
        </p:nvSpPr>
        <p:spPr>
          <a:xfrm>
            <a:off x="3430775" y="209962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Méthodologie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1" name="Google Shape;681;p53"/>
          <p:cNvSpPr/>
          <p:nvPr/>
        </p:nvSpPr>
        <p:spPr>
          <a:xfrm rot="10800000">
            <a:off x="2085062" y="8958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3"/>
          <p:cNvSpPr/>
          <p:nvPr/>
        </p:nvSpPr>
        <p:spPr>
          <a:xfrm rot="10800000">
            <a:off x="2086862" y="353413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3"/>
          <p:cNvSpPr txBox="1"/>
          <p:nvPr/>
        </p:nvSpPr>
        <p:spPr>
          <a:xfrm>
            <a:off x="3430767" y="333715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4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4" name="Google Shape;684;p53"/>
          <p:cNvSpPr txBox="1"/>
          <p:nvPr/>
        </p:nvSpPr>
        <p:spPr>
          <a:xfrm>
            <a:off x="1074942" y="3396275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3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5" name="Google Shape;685;p53"/>
          <p:cNvSpPr/>
          <p:nvPr/>
        </p:nvSpPr>
        <p:spPr>
          <a:xfrm rot="10800000">
            <a:off x="909347" y="287051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F9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3"/>
          <p:cNvSpPr txBox="1"/>
          <p:nvPr/>
        </p:nvSpPr>
        <p:spPr>
          <a:xfrm>
            <a:off x="2250652" y="3993379"/>
            <a:ext cx="11733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Item 5</a:t>
            </a:r>
            <a:endParaRPr sz="12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5429480" y="3993743"/>
            <a:ext cx="9936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highlight>
                  <a:srgbClr val="354E7A"/>
                </a:highlight>
                <a:latin typeface="Lato"/>
                <a:ea typeface="Lato"/>
                <a:cs typeface="Lato"/>
                <a:sym typeface="Lato"/>
              </a:rPr>
              <a:t> CLIENT.</a:t>
            </a:r>
            <a:endParaRPr b="1">
              <a:solidFill>
                <a:srgbClr val="FFFFFF"/>
              </a:solidFill>
              <a:highlight>
                <a:srgbClr val="354E7A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53"/>
          <p:cNvSpPr/>
          <p:nvPr/>
        </p:nvSpPr>
        <p:spPr>
          <a:xfrm rot="10800000">
            <a:off x="6343737" y="2850455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3"/>
          <p:cNvSpPr txBox="1"/>
          <p:nvPr/>
        </p:nvSpPr>
        <p:spPr>
          <a:xfrm>
            <a:off x="6343725" y="3540525"/>
            <a:ext cx="1504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Connaissances business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0" name="Google Shape;690;p53"/>
          <p:cNvSpPr/>
          <p:nvPr/>
        </p:nvSpPr>
        <p:spPr>
          <a:xfrm rot="10800000">
            <a:off x="5165412" y="2191260"/>
            <a:ext cx="1504500" cy="13218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rgbClr val="354E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3"/>
          <p:cNvSpPr txBox="1"/>
          <p:nvPr/>
        </p:nvSpPr>
        <p:spPr>
          <a:xfrm>
            <a:off x="5283899" y="2734100"/>
            <a:ext cx="12630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354E7A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Enjeux produit</a:t>
            </a: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4E7A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">
  <p:cSld name="TITLE_2_3_1_1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4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Titre.</a:t>
            </a:r>
            <a:endParaRPr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94" name="Google Shape;694;p54"/>
          <p:cNvPicPr preferRelativeResize="0"/>
          <p:nvPr/>
        </p:nvPicPr>
        <p:blipFill rotWithShape="1">
          <a:blip r:embed="rId2">
            <a:alphaModFix/>
          </a:blip>
          <a:srcRect l="12706" r="45048"/>
          <a:stretch/>
        </p:blipFill>
        <p:spPr>
          <a:xfrm>
            <a:off x="4129750" y="0"/>
            <a:ext cx="5014249" cy="51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4"/>
          <p:cNvPicPr preferRelativeResize="0"/>
          <p:nvPr/>
        </p:nvPicPr>
        <p:blipFill rotWithShape="1">
          <a:blip r:embed="rId3">
            <a:alphaModFix/>
          </a:blip>
          <a:srcRect r="-140" b="49688"/>
          <a:stretch/>
        </p:blipFill>
        <p:spPr>
          <a:xfrm>
            <a:off x="4129750" y="13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25" y="2299350"/>
            <a:ext cx="5536651" cy="20688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697" name="Google Shape;697;p5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54"/>
          <p:cNvSpPr txBox="1"/>
          <p:nvPr/>
        </p:nvSpPr>
        <p:spPr>
          <a:xfrm>
            <a:off x="900675" y="3139500"/>
            <a:ext cx="106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2481050" y="3139500"/>
            <a:ext cx="12702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4129750" y="3139500"/>
            <a:ext cx="138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Texte</a:t>
            </a:r>
            <a:endParaRPr sz="1200"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304800" y="762000"/>
            <a:ext cx="3686700" cy="1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Sous texte</a:t>
            </a:r>
            <a:endParaRPr sz="12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2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2" name="Google Shape;702;p54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4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very to Delivery - Agile 1 1">
  <p:cSld name="TITLE_2_3_1_1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e">
  <p:cSld name="TITLE_2_2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6" descr="graph_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3150" y="1150875"/>
            <a:ext cx="3708151" cy="37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10" name="Google Shape;710;p5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5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56"/>
          <p:cNvSpPr txBox="1">
            <a:spLocks noGrp="1"/>
          </p:cNvSpPr>
          <p:nvPr>
            <p:ph type="subTitle" idx="2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éference">
  <p:cSld name="TITLE_2_2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5" name="Google Shape;715;p57"/>
          <p:cNvSpPr/>
          <p:nvPr/>
        </p:nvSpPr>
        <p:spPr>
          <a:xfrm>
            <a:off x="0" y="0"/>
            <a:ext cx="7006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6" name="Google Shape;716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57"/>
          <p:cNvSpPr txBox="1"/>
          <p:nvPr/>
        </p:nvSpPr>
        <p:spPr>
          <a:xfrm>
            <a:off x="5759000" y="3652475"/>
            <a:ext cx="2779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Black"/>
                <a:ea typeface="Lato Black"/>
                <a:cs typeface="Lato Black"/>
                <a:sym typeface="Lato Black"/>
              </a:rPr>
              <a:t>C A S D E N </a:t>
            </a:r>
            <a:endParaRPr sz="10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Développement app web mobile &amp; hybrid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>
            <a:off x="5836350" y="3985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55AF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57"/>
          <p:cNvCxnSpPr/>
          <p:nvPr/>
        </p:nvCxnSpPr>
        <p:spPr>
          <a:xfrm>
            <a:off x="7006119" y="0"/>
            <a:ext cx="0" cy="5160900"/>
          </a:xfrm>
          <a:prstGeom prst="straightConnector1">
            <a:avLst/>
          </a:prstGeom>
          <a:noFill/>
          <a:ln w="19050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57"/>
          <p:cNvSpPr/>
          <p:nvPr/>
        </p:nvSpPr>
        <p:spPr>
          <a:xfrm>
            <a:off x="5378000" y="1026450"/>
            <a:ext cx="3765900" cy="36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7"/>
          <p:cNvSpPr txBox="1">
            <a:spLocks noGrp="1"/>
          </p:cNvSpPr>
          <p:nvPr>
            <p:ph type="subTitle" idx="1"/>
          </p:nvPr>
        </p:nvSpPr>
        <p:spPr>
          <a:xfrm>
            <a:off x="5656750" y="1458000"/>
            <a:ext cx="30480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33333"/>
                </a:solidFill>
              </a:defRPr>
            </a:lvl9pPr>
          </a:lstStyle>
          <a:p>
            <a:endParaRPr/>
          </a:p>
        </p:txBody>
      </p:sp>
      <p:cxnSp>
        <p:nvCxnSpPr>
          <p:cNvPr id="722" name="Google Shape;722;p57"/>
          <p:cNvCxnSpPr/>
          <p:nvPr/>
        </p:nvCxnSpPr>
        <p:spPr>
          <a:xfrm>
            <a:off x="5762621" y="134042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7"/>
          <p:cNvCxnSpPr/>
          <p:nvPr/>
        </p:nvCxnSpPr>
        <p:spPr>
          <a:xfrm>
            <a:off x="6022469" y="134042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7"/>
          <p:cNvSpPr txBox="1">
            <a:spLocks noGrp="1"/>
          </p:cNvSpPr>
          <p:nvPr>
            <p:ph type="subTitle" idx="2"/>
          </p:nvPr>
        </p:nvSpPr>
        <p:spPr>
          <a:xfrm>
            <a:off x="5656750" y="1755000"/>
            <a:ext cx="26223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3"/>
          </p:nvPr>
        </p:nvSpPr>
        <p:spPr>
          <a:xfrm>
            <a:off x="5656750" y="2204400"/>
            <a:ext cx="3048000" cy="2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100"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■"/>
              <a:defRPr sz="11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">
  <p:cSld name="TITLE_1_1_2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8" name="Google Shape;728;p58"/>
          <p:cNvPicPr preferRelativeResize="0"/>
          <p:nvPr/>
        </p:nvPicPr>
        <p:blipFill rotWithShape="1">
          <a:blip r:embed="rId2">
            <a:alphaModFix/>
          </a:blip>
          <a:srcRect b="15881"/>
          <a:stretch/>
        </p:blipFill>
        <p:spPr>
          <a:xfrm>
            <a:off x="0" y="0"/>
            <a:ext cx="9172800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1" name="Google Shape;731;p58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58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3">
  <p:cSld name="TITLE_1_1_2_1_3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5" name="Google Shape;7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" y="0"/>
            <a:ext cx="914310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38" name="Google Shape;738;p5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2">
  <p:cSld name="TITLE_1_1_2_1_2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2">
  <p:cSld name="CUSTOM_4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/>
        </p:nvSpPr>
        <p:spPr>
          <a:xfrm>
            <a:off x="147575" y="8969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4524141" y="12757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156025" y="10934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portant le nom “intercalaire” doivent obligatoirement comporter une image en arrière plan.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accéder à la banque d’images, 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cliquez </a:t>
            </a:r>
            <a:r>
              <a:rPr lang="fr" sz="9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ici</a:t>
            </a:r>
            <a:r>
              <a:rPr lang="fr" sz="900" b="1">
                <a:latin typeface="Lato"/>
                <a:ea typeface="Lato"/>
                <a:cs typeface="Lato"/>
                <a:sym typeface="Lato"/>
              </a:rPr>
              <a:t>.</a:t>
            </a:r>
            <a:endParaRPr sz="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images ne doivent pas être déformées, la dimension des images sera préalablement adaptée à la slide intercalaire.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insérer une image en arrière plan, cliquez en haut sur “Arrière-plan…”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“Sélectionner…”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2" name="Google Shape;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49" y="2725498"/>
            <a:ext cx="1414199" cy="13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69" y="510324"/>
            <a:ext cx="3392059" cy="21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/>
        </p:nvSpPr>
        <p:spPr>
          <a:xfrm>
            <a:off x="156025" y="4207279"/>
            <a:ext cx="38265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Cliquez ensuite sur Google Drive et choisissez une image se trouvant dans le dossier Drive correspondant.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" name="Google Shape;8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70" y="2968699"/>
            <a:ext cx="3392052" cy="19135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/>
          <p:nvPr/>
        </p:nvSpPr>
        <p:spPr>
          <a:xfrm>
            <a:off x="4945400" y="2702575"/>
            <a:ext cx="38265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8" name="Google Shape;88;p7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7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7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Comment utiliser le template des présentations Ippon ?</a:t>
            </a:r>
            <a:endParaRPr sz="1200" i="1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">
  <p:cSld name="TITLE_1_1_2_1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1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">
  <p:cSld name="TITLE_1_1_2_1_1_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2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62"/>
          <p:cNvPicPr preferRelativeResize="0"/>
          <p:nvPr/>
        </p:nvPicPr>
        <p:blipFill rotWithShape="1">
          <a:blip r:embed="rId2">
            <a:alphaModFix/>
          </a:blip>
          <a:srcRect t="16170"/>
          <a:stretch/>
        </p:blipFill>
        <p:spPr>
          <a:xfrm>
            <a:off x="-46700" y="0"/>
            <a:ext cx="91906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35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2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49" name="Google Shape;749;p62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62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3">
  <p:cSld name="TITLE_1_1_2_1_1_2_3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63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54" name="Google Shape;754;p63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63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6" name="Google Shape;756;p63"/>
          <p:cNvPicPr preferRelativeResize="0"/>
          <p:nvPr/>
        </p:nvPicPr>
        <p:blipFill rotWithShape="1">
          <a:blip r:embed="rId2">
            <a:alphaModFix/>
          </a:blip>
          <a:srcRect b="4242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">
  <p:cSld name="TITLE_1_1_2_1_1_2_2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0" name="Google Shape;760;p64"/>
          <p:cNvPicPr preferRelativeResize="0"/>
          <p:nvPr/>
        </p:nvPicPr>
        <p:blipFill rotWithShape="1">
          <a:blip r:embed="rId2">
            <a:alphaModFix/>
          </a:blip>
          <a:srcRect t="11492" b="41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4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63" name="Google Shape;763;p64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4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2 1">
  <p:cSld name="TITLE_1_1_2_1_1_2_2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calaire 1 1 1">
  <p:cSld name="TITLE_1_1_2_1_1_2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6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772" name="Google Shape;772;p66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3" name="Google Shape;773;p66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 clients 1">
  <p:cSld name="TITLE_1_1_2_1_1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7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6" name="Google Shape;776;p67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7" name="Google Shape;777;p67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67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67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Nos clients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0" name="Google Shape;780;p67"/>
          <p:cNvSpPr txBox="1"/>
          <p:nvPr/>
        </p:nvSpPr>
        <p:spPr>
          <a:xfrm>
            <a:off x="1517558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81" name="Google Shape;781;p67"/>
          <p:cNvPicPr preferRelativeResize="0"/>
          <p:nvPr/>
        </p:nvPicPr>
        <p:blipFill rotWithShape="1">
          <a:blip r:embed="rId2">
            <a:alphaModFix/>
          </a:blip>
          <a:srcRect t="32192" b="32188"/>
          <a:stretch/>
        </p:blipFill>
        <p:spPr>
          <a:xfrm>
            <a:off x="2396646" y="2736575"/>
            <a:ext cx="1299340" cy="3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45" y="1582876"/>
            <a:ext cx="713013" cy="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7" y="2814881"/>
            <a:ext cx="1097850" cy="19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17" y="4082773"/>
            <a:ext cx="1011070" cy="2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853" y="1466387"/>
            <a:ext cx="968926" cy="5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77" y="1615200"/>
            <a:ext cx="947045" cy="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5869" y="2674875"/>
            <a:ext cx="728860" cy="4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1374" y="3960239"/>
            <a:ext cx="1097850" cy="47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7"/>
          <p:cNvSpPr txBox="1"/>
          <p:nvPr/>
        </p:nvSpPr>
        <p:spPr>
          <a:xfrm>
            <a:off x="5112049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USA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0" name="Google Shape;790;p67"/>
          <p:cNvCxnSpPr/>
          <p:nvPr/>
        </p:nvCxnSpPr>
        <p:spPr>
          <a:xfrm>
            <a:off x="4307445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1" name="Google Shape;791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74020" y="1605086"/>
            <a:ext cx="839059" cy="27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4020" y="2763000"/>
            <a:ext cx="839059" cy="2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9415" y="4048374"/>
            <a:ext cx="888250" cy="29424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7"/>
          <p:cNvSpPr txBox="1"/>
          <p:nvPr/>
        </p:nvSpPr>
        <p:spPr>
          <a:xfrm>
            <a:off x="7475290" y="914075"/>
            <a:ext cx="103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Australie</a:t>
            </a:r>
            <a:r>
              <a:rPr lang="fr" sz="1200" b="1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200" b="1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95" name="Google Shape;795;p67"/>
          <p:cNvCxnSpPr/>
          <p:nvPr/>
        </p:nvCxnSpPr>
        <p:spPr>
          <a:xfrm>
            <a:off x="6853228" y="1860000"/>
            <a:ext cx="0" cy="1901400"/>
          </a:xfrm>
          <a:prstGeom prst="straightConnector1">
            <a:avLst/>
          </a:prstGeom>
          <a:noFill/>
          <a:ln w="9525" cap="flat" cmpd="sng">
            <a:solidFill>
              <a:srgbClr val="F95454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796" name="Google Shape;79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6641" y="4050613"/>
            <a:ext cx="1299351" cy="28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">
  <p:cSld name="TITLE_3_6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8"/>
          <p:cNvSpPr txBox="1"/>
          <p:nvPr/>
        </p:nvSpPr>
        <p:spPr>
          <a:xfrm>
            <a:off x="2310450" y="3874982"/>
            <a:ext cx="4523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IPPON.FR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c</a:t>
            </a:r>
            <a:r>
              <a:rPr lang="fr" sz="1000"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ontact@ippon.fr</a:t>
            </a:r>
            <a:r>
              <a:rPr lang="fr" sz="1000">
                <a:latin typeface="Lato Light"/>
                <a:ea typeface="Lato Light"/>
                <a:cs typeface="Lato Light"/>
                <a:sym typeface="Lato Light"/>
              </a:rPr>
              <a:t>      ·     +33 1 46 12 48 48     ·               @ipponTech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99" name="Google Shape;7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57" y="4202875"/>
            <a:ext cx="150075" cy="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0" y="2236575"/>
            <a:ext cx="1695973" cy="67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00792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7" name="Google Shape;807;p7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8" name="Google Shape;808;p70"/>
          <p:cNvSpPr txBox="1"/>
          <p:nvPr/>
        </p:nvSpPr>
        <p:spPr>
          <a:xfrm>
            <a:off x="8752175" y="4897500"/>
            <a:ext cx="391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 b="1">
                <a:solidFill>
                  <a:srgbClr val="59595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‹N°›</a:t>
            </a:fld>
            <a:r>
              <a:rPr lang="fr" sz="10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yleguide 3">
  <p:cSld name="CUSTOM_4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/>
        </p:nvSpPr>
        <p:spPr>
          <a:xfrm>
            <a:off x="156025" y="820700"/>
            <a:ext cx="9756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i="1">
                <a:latin typeface="Playfair Display"/>
                <a:ea typeface="Playfair Display"/>
                <a:cs typeface="Playfair Display"/>
                <a:sym typeface="Playfair Display"/>
              </a:rPr>
              <a:t>Visuels</a:t>
            </a:r>
            <a:r>
              <a:rPr lang="fr" sz="1000" i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000" i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4524141" y="1504350"/>
            <a:ext cx="3600" cy="33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156025" y="1169600"/>
            <a:ext cx="38265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Les masques “images gauche” et “image droite” nécessitent une image se trouvant dans l’encart correspondant. Les images ne devront pas être redimensionnées mais recadrées.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Pour recadrer une image, faites un clic droit sur celle-ci et cliquez sur “Recadrer l’image”. 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Ne déplacez ensuite que les rectangles noirs afin de déplacer la zone d’affichage.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027" y="2751950"/>
            <a:ext cx="3625149" cy="2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t="3260"/>
          <a:stretch/>
        </p:blipFill>
        <p:spPr>
          <a:xfrm>
            <a:off x="5013325" y="1482800"/>
            <a:ext cx="3978276" cy="2258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8"/>
          <p:cNvSpPr txBox="1"/>
          <p:nvPr/>
        </p:nvSpPr>
        <p:spPr>
          <a:xfrm>
            <a:off x="4922625" y="1168105"/>
            <a:ext cx="38265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 Light"/>
                <a:ea typeface="Lato Light"/>
                <a:cs typeface="Lato Light"/>
                <a:sym typeface="Lato Light"/>
              </a:rPr>
              <a:t>Voici le rendu attendu.</a:t>
            </a:r>
            <a:endParaRPr sz="9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" name="Google Shape;98;p8"/>
          <p:cNvSpPr txBox="1"/>
          <p:nvPr/>
        </p:nvSpPr>
        <p:spPr>
          <a:xfrm>
            <a:off x="65905" y="1435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Styleguide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9" name="Google Shape;99;p8"/>
          <p:cNvCxnSpPr/>
          <p:nvPr/>
        </p:nvCxnSpPr>
        <p:spPr>
          <a:xfrm>
            <a:off x="156021" y="152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8"/>
          <p:cNvCxnSpPr/>
          <p:nvPr/>
        </p:nvCxnSpPr>
        <p:spPr>
          <a:xfrm>
            <a:off x="415869" y="152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8"/>
          <p:cNvSpPr txBox="1"/>
          <p:nvPr/>
        </p:nvSpPr>
        <p:spPr>
          <a:xfrm>
            <a:off x="65900" y="4144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>
                <a:latin typeface="Lato Light"/>
                <a:ea typeface="Lato Light"/>
                <a:cs typeface="Lato Light"/>
                <a:sym typeface="Lato Light"/>
              </a:rPr>
              <a:t>Comment utiliser la présentation corporate Ippon ?</a:t>
            </a:r>
            <a:endParaRPr sz="1200" i="1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1" name="Google Shape;811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5" name="Google Shape;8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9" name="Google Shape;819;p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0" name="Google Shape;82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6" name="Google Shape;826;p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7" name="Google Shape;82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0" name="Google Shape;83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7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4" name="Google Shape;834;p7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5" name="Google Shape;835;p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6" name="Google Shape;83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9" name="Google Shape;839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" name="Google Shape;842;p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3" name="Google Shape;84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lle">
  <p:cSld name="TITLE_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9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24" name="Google Shape;124;p9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9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9"/>
          <p:cNvSpPr txBox="1">
            <a:spLocks noGrp="1"/>
          </p:cNvSpPr>
          <p:nvPr>
            <p:ph type="subTitle" idx="23"/>
          </p:nvPr>
        </p:nvSpPr>
        <p:spPr>
          <a:xfrm>
            <a:off x="304800" y="643075"/>
            <a:ext cx="482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81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5375" y="825381"/>
            <a:ext cx="2813250" cy="104246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81"/>
          <p:cNvSpPr txBox="1">
            <a:spLocks noGrp="1"/>
          </p:cNvSpPr>
          <p:nvPr>
            <p:ph type="ctrTitle"/>
          </p:nvPr>
        </p:nvSpPr>
        <p:spPr>
          <a:xfrm>
            <a:off x="1683900" y="4257994"/>
            <a:ext cx="57762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Questrial"/>
              <a:buNone/>
              <a:defRPr sz="12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title" idx="2"/>
          </p:nvPr>
        </p:nvSpPr>
        <p:spPr>
          <a:xfrm>
            <a:off x="217325" y="2291025"/>
            <a:ext cx="8826000" cy="15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Section Conseil">
  <p:cSld name="TITLE_AND_BODY_3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82" descr="fond_conseil_intercalaire_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33"/>
            <a:ext cx="9144001" cy="5136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2"/>
          <p:cNvSpPr txBox="1">
            <a:spLocks noGrp="1"/>
          </p:cNvSpPr>
          <p:nvPr>
            <p:ph type="title"/>
          </p:nvPr>
        </p:nvSpPr>
        <p:spPr>
          <a:xfrm>
            <a:off x="457200" y="1582750"/>
            <a:ext cx="8229600" cy="15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200"/>
              <a:buFont typeface="Questrial"/>
              <a:buNone/>
              <a:defRPr sz="4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cxnSp>
        <p:nvCxnSpPr>
          <p:cNvPr id="853" name="Google Shape;853;p82"/>
          <p:cNvCxnSpPr>
            <a:endCxn id="854" idx="1"/>
          </p:cNvCxnSpPr>
          <p:nvPr/>
        </p:nvCxnSpPr>
        <p:spPr>
          <a:xfrm>
            <a:off x="-52987" y="1201756"/>
            <a:ext cx="42678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82"/>
          <p:cNvCxnSpPr>
            <a:stCxn id="854" idx="3"/>
          </p:cNvCxnSpPr>
          <p:nvPr/>
        </p:nvCxnSpPr>
        <p:spPr>
          <a:xfrm>
            <a:off x="4929188" y="1201756"/>
            <a:ext cx="42237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4" name="Google Shape;854;p82" descr="arr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13" y="844569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 conseil">
  <p:cSld name="TITLE_AND_BODY_6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 txBox="1">
            <a:spLocks noGrp="1"/>
          </p:cNvSpPr>
          <p:nvPr>
            <p:ph type="body" idx="1"/>
          </p:nvPr>
        </p:nvSpPr>
        <p:spPr>
          <a:xfrm>
            <a:off x="186375" y="781200"/>
            <a:ext cx="8790900" cy="4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Lato"/>
              <a:buChar char="●"/>
              <a:defRPr sz="2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Lato"/>
              <a:buChar char="➔"/>
              <a:defRPr sz="160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3pPr>
            <a:lvl4pPr marL="1828800" lvl="3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Lato"/>
              <a:buChar char="○"/>
              <a:defRPr sz="1100">
                <a:latin typeface="Lato"/>
                <a:ea typeface="Lato"/>
                <a:cs typeface="Lato"/>
                <a:sym typeface="Lato"/>
              </a:defRPr>
            </a:lvl5pPr>
            <a:lvl6pPr marL="2743200" lvl="5" indent="-2921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"/>
              <a:buChar char="→"/>
              <a:defRPr sz="1000"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Lato"/>
              <a:buChar char="●"/>
              <a:defRPr sz="900">
                <a:latin typeface="Lato"/>
                <a:ea typeface="Lato"/>
                <a:cs typeface="Lato"/>
                <a:sym typeface="Lato"/>
              </a:defRPr>
            </a:lvl7pPr>
            <a:lvl8pPr marL="3657600" lvl="7" indent="-279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Lato"/>
              <a:buChar char="○"/>
              <a:defRPr sz="800">
                <a:latin typeface="Lato"/>
                <a:ea typeface="Lato"/>
                <a:cs typeface="Lato"/>
                <a:sym typeface="Lato"/>
              </a:defRPr>
            </a:lvl8pPr>
            <a:lvl9pPr marL="4114800" lvl="8" indent="-27305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700"/>
              <a:buFont typeface="Lato"/>
              <a:buChar char="■"/>
              <a:defRPr sz="7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8" name="Google Shape;858;p83"/>
          <p:cNvSpPr txBox="1"/>
          <p:nvPr/>
        </p:nvSpPr>
        <p:spPr>
          <a:xfrm>
            <a:off x="76200" y="4916625"/>
            <a:ext cx="9067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Ippon Technologies © 2018</a:t>
            </a:r>
            <a:endParaRPr sz="9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9" name="Google Shape;859;p83"/>
          <p:cNvSpPr txBox="1">
            <a:spLocks noGrp="1"/>
          </p:cNvSpPr>
          <p:nvPr>
            <p:ph type="title"/>
          </p:nvPr>
        </p:nvSpPr>
        <p:spPr>
          <a:xfrm>
            <a:off x="140625" y="68725"/>
            <a:ext cx="8790900" cy="5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ato Light"/>
              <a:buNone/>
              <a:defRPr sz="22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 Light"/>
              <a:buNone/>
              <a:defRPr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cxnSp>
        <p:nvCxnSpPr>
          <p:cNvPr id="860" name="Google Shape;860;p83"/>
          <p:cNvCxnSpPr/>
          <p:nvPr/>
        </p:nvCxnSpPr>
        <p:spPr>
          <a:xfrm>
            <a:off x="267444" y="588925"/>
            <a:ext cx="879600" cy="0"/>
          </a:xfrm>
          <a:prstGeom prst="straightConnector1">
            <a:avLst/>
          </a:prstGeom>
          <a:noFill/>
          <a:ln w="19050" cap="flat" cmpd="sng">
            <a:solidFill>
              <a:srgbClr val="F0655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e en page personnalisée 1">
  <p:cSld name="CUSTOM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>
  <p:cSld name="TITLE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85" descr="logo_ipp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7438" y="787944"/>
            <a:ext cx="2509124" cy="92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5"/>
          <p:cNvSpPr txBox="1"/>
          <p:nvPr/>
        </p:nvSpPr>
        <p:spPr>
          <a:xfrm>
            <a:off x="0" y="1989788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PARIS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BORDEAUX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NANTES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LYON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MARRAKECH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WASHINGTON DC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NEW-YORK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RICHMOND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MELBOURNE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6" name="Google Shape;866;p85"/>
          <p:cNvSpPr txBox="1"/>
          <p:nvPr/>
        </p:nvSpPr>
        <p:spPr>
          <a:xfrm>
            <a:off x="-24900" y="3980644"/>
            <a:ext cx="91938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/>
              </a:rPr>
              <a:t>contact@ippon.fr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/>
              </a:rPr>
              <a:t>www.ippon.fr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</a:t>
            </a:r>
            <a:r>
              <a:rPr lang="fr" sz="1200">
                <a:solidFill>
                  <a:srgbClr val="333333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/>
              </a:rPr>
              <a:t>www.ippon-hosting.com</a:t>
            </a: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 - www.ippon-digital.fr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@ippontech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33333"/>
                </a:solidFill>
                <a:latin typeface="Questrial"/>
                <a:ea typeface="Questrial"/>
                <a:cs typeface="Questrial"/>
                <a:sym typeface="Questrial"/>
              </a:rPr>
              <a:t>01 46 12 48 48</a:t>
            </a:r>
            <a:endParaRPr sz="1200">
              <a:solidFill>
                <a:srgbClr val="33333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maire 1">
  <p:cSld name="TITLE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-4502" y="2400"/>
            <a:ext cx="9153000" cy="5138700"/>
          </a:xfrm>
          <a:prstGeom prst="rect">
            <a:avLst/>
          </a:prstGeom>
          <a:solidFill>
            <a:srgbClr val="1917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" name="Google Shape;129;p10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0"/>
          <p:cNvSpPr txBox="1"/>
          <p:nvPr/>
        </p:nvSpPr>
        <p:spPr>
          <a:xfrm>
            <a:off x="308425" y="304800"/>
            <a:ext cx="11568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Sommaire</a:t>
            </a:r>
            <a:r>
              <a:rPr lang="fr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subTitle" idx="1"/>
          </p:nvPr>
        </p:nvSpPr>
        <p:spPr>
          <a:xfrm>
            <a:off x="381000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ubTitle" idx="2"/>
          </p:nvPr>
        </p:nvSpPr>
        <p:spPr>
          <a:xfrm>
            <a:off x="385975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ubTitle" idx="3"/>
          </p:nvPr>
        </p:nvSpPr>
        <p:spPr>
          <a:xfrm>
            <a:off x="3310563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4"/>
          </p:nvPr>
        </p:nvSpPr>
        <p:spPr>
          <a:xfrm>
            <a:off x="3315538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ubTitle" idx="5"/>
          </p:nvPr>
        </p:nvSpPr>
        <p:spPr>
          <a:xfrm>
            <a:off x="6240138" y="12604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subTitle" idx="6"/>
          </p:nvPr>
        </p:nvSpPr>
        <p:spPr>
          <a:xfrm>
            <a:off x="6245113" y="103187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0"/>
          <p:cNvSpPr txBox="1">
            <a:spLocks noGrp="1"/>
          </p:cNvSpPr>
          <p:nvPr>
            <p:ph type="subTitle" idx="7"/>
          </p:nvPr>
        </p:nvSpPr>
        <p:spPr>
          <a:xfrm>
            <a:off x="381000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subTitle" idx="8"/>
          </p:nvPr>
        </p:nvSpPr>
        <p:spPr>
          <a:xfrm>
            <a:off x="385975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ubTitle" idx="9"/>
          </p:nvPr>
        </p:nvSpPr>
        <p:spPr>
          <a:xfrm>
            <a:off x="3310563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subTitle" idx="13"/>
          </p:nvPr>
        </p:nvSpPr>
        <p:spPr>
          <a:xfrm>
            <a:off x="3315538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subTitle" idx="14"/>
          </p:nvPr>
        </p:nvSpPr>
        <p:spPr>
          <a:xfrm>
            <a:off x="6240138" y="2818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15"/>
          </p:nvPr>
        </p:nvSpPr>
        <p:spPr>
          <a:xfrm>
            <a:off x="6245113" y="2437050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ubTitle" idx="16"/>
          </p:nvPr>
        </p:nvSpPr>
        <p:spPr>
          <a:xfrm>
            <a:off x="381000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subTitle" idx="17"/>
          </p:nvPr>
        </p:nvSpPr>
        <p:spPr>
          <a:xfrm>
            <a:off x="385975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ubTitle" idx="18"/>
          </p:nvPr>
        </p:nvSpPr>
        <p:spPr>
          <a:xfrm>
            <a:off x="3310563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ubTitle" idx="19"/>
          </p:nvPr>
        </p:nvSpPr>
        <p:spPr>
          <a:xfrm>
            <a:off x="3315538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subTitle" idx="20"/>
          </p:nvPr>
        </p:nvSpPr>
        <p:spPr>
          <a:xfrm>
            <a:off x="6240138" y="4223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subTitle" idx="21"/>
          </p:nvPr>
        </p:nvSpPr>
        <p:spPr>
          <a:xfrm>
            <a:off x="6245113" y="3842225"/>
            <a:ext cx="25179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8455200" y="4898700"/>
            <a:ext cx="688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IPPON 2018</a:t>
            </a:r>
            <a:endParaRPr sz="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33" r:id="rId6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.png"/><Relationship Id="rId4" Type="http://schemas.openxmlformats.org/officeDocument/2006/relationships/image" Target="../media/image9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8"/>
          <p:cNvSpPr txBox="1">
            <a:spLocks noGrp="1"/>
          </p:cNvSpPr>
          <p:nvPr>
            <p:ph type="subTitle" idx="1"/>
          </p:nvPr>
        </p:nvSpPr>
        <p:spPr>
          <a:xfrm>
            <a:off x="304800" y="2258300"/>
            <a:ext cx="64209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Monitorer vos applications avec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 stack </a:t>
            </a:r>
            <a:r>
              <a:rPr lang="fr" dirty="0"/>
              <a:t>TICK </a:t>
            </a:r>
            <a:r>
              <a:rPr lang="fr" dirty="0">
                <a:solidFill>
                  <a:srgbClr val="F95454"/>
                </a:solidFill>
              </a:rPr>
              <a:t>.</a:t>
            </a:r>
            <a:endParaRPr dirty="0"/>
          </a:p>
        </p:txBody>
      </p:sp>
      <p:sp>
        <p:nvSpPr>
          <p:cNvPr id="882" name="Google Shape;882;p88"/>
          <p:cNvSpPr txBox="1">
            <a:spLocks noGrp="1"/>
          </p:cNvSpPr>
          <p:nvPr>
            <p:ph type="subTitle" idx="3"/>
          </p:nvPr>
        </p:nvSpPr>
        <p:spPr>
          <a:xfrm>
            <a:off x="7895500" y="4066125"/>
            <a:ext cx="10848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Octobre</a:t>
            </a:r>
            <a:r>
              <a:rPr lang="fr" dirty="0"/>
              <a:t> 2019</a:t>
            </a:r>
            <a:endParaRPr dirty="0"/>
          </a:p>
        </p:txBody>
      </p:sp>
      <p:sp>
        <p:nvSpPr>
          <p:cNvPr id="883" name="Google Shape;883;p88"/>
          <p:cNvSpPr txBox="1">
            <a:spLocks noGrp="1"/>
          </p:cNvSpPr>
          <p:nvPr>
            <p:ph type="subTitle" idx="4"/>
          </p:nvPr>
        </p:nvSpPr>
        <p:spPr>
          <a:xfrm>
            <a:off x="781575" y="3759225"/>
            <a:ext cx="4827900" cy="17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="1" i="0" dirty="0">
                <a:solidFill>
                  <a:schemeClr val="lt1"/>
                </a:solidFill>
              </a:rPr>
              <a:t>Romain De Oliveira</a:t>
            </a: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dirty="0"/>
          </a:p>
        </p:txBody>
      </p:sp>
      <p:sp>
        <p:nvSpPr>
          <p:cNvPr id="886" name="Google Shape;886;p88"/>
          <p:cNvSpPr/>
          <p:nvPr/>
        </p:nvSpPr>
        <p:spPr>
          <a:xfrm>
            <a:off x="401475" y="4562150"/>
            <a:ext cx="380100" cy="38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84;p88">
            <a:extLst>
              <a:ext uri="{FF2B5EF4-FFF2-40B4-BE49-F238E27FC236}">
                <a16:creationId xmlns:a16="http://schemas.microsoft.com/office/drawing/2014/main" id="{435AABB4-8932-46AB-921D-2BD8A8FDF3F8}"/>
              </a:ext>
            </a:extLst>
          </p:cNvPr>
          <p:cNvSpPr/>
          <p:nvPr/>
        </p:nvSpPr>
        <p:spPr>
          <a:xfrm>
            <a:off x="401475" y="4562140"/>
            <a:ext cx="380100" cy="3801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3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33333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Pourquoi un ippevent?</a:t>
            </a:r>
            <a:endParaRPr sz="1800" b="1">
              <a:solidFill>
                <a:srgbClr val="33333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932" name="Google Shape;932;p93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3" name="Google Shape;933;p93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34" name="Google Shape;934;p93"/>
          <p:cNvPicPr preferRelativeResize="0"/>
          <p:nvPr/>
        </p:nvPicPr>
        <p:blipFill rotWithShape="1">
          <a:blip r:embed="rId3">
            <a:alphaModFix/>
          </a:blip>
          <a:srcRect l="34171" r="838"/>
          <a:stretch/>
        </p:blipFill>
        <p:spPr>
          <a:xfrm>
            <a:off x="4129749" y="-10"/>
            <a:ext cx="501424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3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4129750" y="-12"/>
            <a:ext cx="5014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25" y="1590625"/>
            <a:ext cx="7689977" cy="2873400"/>
          </a:xfrm>
          <a:prstGeom prst="rect">
            <a:avLst/>
          </a:prstGeom>
          <a:noFill/>
          <a:ln>
            <a:noFill/>
          </a:ln>
          <a:effectLst>
            <a:outerShdw blurRad="285750" dist="952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937" name="Google Shape;937;p93"/>
          <p:cNvSpPr txBox="1"/>
          <p:nvPr/>
        </p:nvSpPr>
        <p:spPr>
          <a:xfrm>
            <a:off x="1196130" y="2780723"/>
            <a:ext cx="14652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8" name="Google Shape;938;p93"/>
          <p:cNvSpPr txBox="1"/>
          <p:nvPr/>
        </p:nvSpPr>
        <p:spPr>
          <a:xfrm>
            <a:off x="3361321" y="2780723"/>
            <a:ext cx="1740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9" name="Google Shape;939;p93"/>
          <p:cNvSpPr txBox="1"/>
          <p:nvPr/>
        </p:nvSpPr>
        <p:spPr>
          <a:xfrm>
            <a:off x="5620121" y="2780723"/>
            <a:ext cx="19026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Texte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94"/>
          <p:cNvPicPr preferRelativeResize="0"/>
          <p:nvPr/>
        </p:nvPicPr>
        <p:blipFill rotWithShape="1">
          <a:blip r:embed="rId3">
            <a:alphaModFix/>
          </a:blip>
          <a:srcRect l="38756" r="22691"/>
          <a:stretch/>
        </p:blipFill>
        <p:spPr>
          <a:xfrm>
            <a:off x="-14650" y="0"/>
            <a:ext cx="22925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4"/>
          <p:cNvPicPr preferRelativeResize="0"/>
          <p:nvPr/>
        </p:nvPicPr>
        <p:blipFill rotWithShape="1">
          <a:blip r:embed="rId4">
            <a:alphaModFix/>
          </a:blip>
          <a:srcRect l="12160" r="57260"/>
          <a:stretch/>
        </p:blipFill>
        <p:spPr>
          <a:xfrm>
            <a:off x="2258625" y="0"/>
            <a:ext cx="235913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4"/>
          <p:cNvPicPr preferRelativeResize="0"/>
          <p:nvPr/>
        </p:nvPicPr>
        <p:blipFill rotWithShape="1">
          <a:blip r:embed="rId5">
            <a:alphaModFix/>
          </a:blip>
          <a:srcRect l="33678" r="41891" b="16191"/>
          <a:stretch/>
        </p:blipFill>
        <p:spPr>
          <a:xfrm>
            <a:off x="4617750" y="225"/>
            <a:ext cx="223377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4"/>
          <p:cNvPicPr preferRelativeResize="0"/>
          <p:nvPr/>
        </p:nvPicPr>
        <p:blipFill rotWithShape="1">
          <a:blip r:embed="rId6">
            <a:alphaModFix/>
          </a:blip>
          <a:srcRect l="60493" r="14847" b="17005"/>
          <a:stretch/>
        </p:blipFill>
        <p:spPr>
          <a:xfrm>
            <a:off x="6851500" y="225"/>
            <a:ext cx="2292494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4"/>
          <p:cNvPicPr preferRelativeResize="0"/>
          <p:nvPr/>
        </p:nvPicPr>
        <p:blipFill rotWithShape="1">
          <a:blip r:embed="rId7">
            <a:alphaModFix/>
          </a:blip>
          <a:srcRect r="-140" b="49688"/>
          <a:stretch/>
        </p:blipFill>
        <p:spPr>
          <a:xfrm>
            <a:off x="-14588" y="-70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4"/>
          <p:cNvSpPr txBox="1"/>
          <p:nvPr/>
        </p:nvSpPr>
        <p:spPr>
          <a:xfrm>
            <a:off x="0" y="25463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i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0" name="Google Shape;950;p94"/>
          <p:cNvSpPr txBox="1"/>
          <p:nvPr/>
        </p:nvSpPr>
        <p:spPr>
          <a:xfrm>
            <a:off x="2270050" y="2529775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1" name="Google Shape;951;p94"/>
          <p:cNvSpPr txBox="1"/>
          <p:nvPr/>
        </p:nvSpPr>
        <p:spPr>
          <a:xfrm>
            <a:off x="4626650" y="2589500"/>
            <a:ext cx="2233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2" name="Google Shape;952;p94"/>
          <p:cNvSpPr txBox="1"/>
          <p:nvPr/>
        </p:nvSpPr>
        <p:spPr>
          <a:xfrm>
            <a:off x="6846800" y="2573000"/>
            <a:ext cx="2292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Mot clé</a:t>
            </a:r>
            <a:endParaRPr sz="1800" b="1" i="1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>
            <a:spLocks noGrp="1"/>
          </p:cNvSpPr>
          <p:nvPr>
            <p:ph type="subTitle" idx="1"/>
          </p:nvPr>
        </p:nvSpPr>
        <p:spPr>
          <a:xfrm>
            <a:off x="2127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58" name="Google Shape;958;p95"/>
          <p:cNvPicPr preferRelativeResize="0"/>
          <p:nvPr/>
        </p:nvPicPr>
        <p:blipFill rotWithShape="1">
          <a:blip r:embed="rId4">
            <a:alphaModFix/>
          </a:blip>
          <a:srcRect t="14997" b="649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 txBox="1"/>
          <p:nvPr/>
        </p:nvSpPr>
        <p:spPr>
          <a:xfrm>
            <a:off x="228600" y="4759200"/>
            <a:ext cx="79368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FFFF"/>
                </a:solidFill>
              </a:rPr>
              <a:t>Source : posts2212.rssing.com/chan-13732161/all_p9.html</a:t>
            </a:r>
            <a:endParaRPr sz="800">
              <a:solidFill>
                <a:srgbClr val="FFFFFF"/>
              </a:solidFill>
            </a:endParaRPr>
          </a:p>
        </p:txBody>
      </p:sp>
      <p:cxnSp>
        <p:nvCxnSpPr>
          <p:cNvPr id="961" name="Google Shape;961;p9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9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95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/>
          <p:nvPr/>
        </p:nvSpPr>
        <p:spPr>
          <a:xfrm>
            <a:off x="6164775" y="513750"/>
            <a:ext cx="2616300" cy="4180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9" name="Google Shape;969;p96"/>
          <p:cNvPicPr preferRelativeResize="0"/>
          <p:nvPr/>
        </p:nvPicPr>
        <p:blipFill rotWithShape="1">
          <a:blip r:embed="rId3">
            <a:alphaModFix/>
          </a:blip>
          <a:srcRect l="30836" t="40337" r="35101"/>
          <a:stretch/>
        </p:blipFill>
        <p:spPr>
          <a:xfrm>
            <a:off x="-12" y="0"/>
            <a:ext cx="412052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4120524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96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96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96"/>
          <p:cNvSpPr txBox="1">
            <a:spLocks noGrp="1"/>
          </p:cNvSpPr>
          <p:nvPr>
            <p:ph type="subTitle" idx="1"/>
          </p:nvPr>
        </p:nvSpPr>
        <p:spPr>
          <a:xfrm>
            <a:off x="304800" y="390675"/>
            <a:ext cx="33297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74" name="Google Shape;974;p96"/>
          <p:cNvSpPr/>
          <p:nvPr/>
        </p:nvSpPr>
        <p:spPr>
          <a:xfrm>
            <a:off x="3954975" y="5137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6"/>
          <p:cNvSpPr/>
          <p:nvPr/>
        </p:nvSpPr>
        <p:spPr>
          <a:xfrm>
            <a:off x="3954975" y="2723550"/>
            <a:ext cx="1727100" cy="197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857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96"/>
          <p:cNvSpPr txBox="1"/>
          <p:nvPr/>
        </p:nvSpPr>
        <p:spPr>
          <a:xfrm>
            <a:off x="6332750" y="1301300"/>
            <a:ext cx="24414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8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dirty="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400"/>
              <a:buFont typeface="Lato"/>
              <a:buChar char="★"/>
            </a:pPr>
            <a:r>
              <a:rPr lang="fr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77" name="Google Shape;97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025" y="920288"/>
            <a:ext cx="360600" cy="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063" y="3009875"/>
            <a:ext cx="390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6"/>
          <p:cNvSpPr txBox="1"/>
          <p:nvPr/>
        </p:nvSpPr>
        <p:spPr>
          <a:xfrm>
            <a:off x="3966600" y="1477325"/>
            <a:ext cx="1739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96"/>
          <p:cNvSpPr txBox="1"/>
          <p:nvPr/>
        </p:nvSpPr>
        <p:spPr>
          <a:xfrm>
            <a:off x="3966596" y="3337500"/>
            <a:ext cx="1688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96"/>
          <p:cNvSpPr txBox="1"/>
          <p:nvPr/>
        </p:nvSpPr>
        <p:spPr>
          <a:xfrm>
            <a:off x="4143248" y="3850300"/>
            <a:ext cx="13611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3350" y="799298"/>
            <a:ext cx="289788" cy="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7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8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>
            <a:spLocks noGrp="1"/>
          </p:cNvSpPr>
          <p:nvPr>
            <p:ph type="subTitle" idx="1"/>
          </p:nvPr>
        </p:nvSpPr>
        <p:spPr>
          <a:xfrm>
            <a:off x="517500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Titre</a:t>
            </a:r>
            <a:r>
              <a:rPr lang="fr">
                <a:solidFill>
                  <a:srgbClr val="F95454"/>
                </a:solidFill>
              </a:rPr>
              <a:t>.</a:t>
            </a:r>
            <a:endParaRPr>
              <a:solidFill>
                <a:srgbClr val="F95454"/>
              </a:solidFill>
            </a:endParaRPr>
          </a:p>
        </p:txBody>
      </p:sp>
      <p:pic>
        <p:nvPicPr>
          <p:cNvPr id="998" name="Google Shape;998;p99"/>
          <p:cNvPicPr preferRelativeResize="0"/>
          <p:nvPr/>
        </p:nvPicPr>
        <p:blipFill rotWithShape="1">
          <a:blip r:embed="rId4">
            <a:alphaModFix/>
          </a:blip>
          <a:srcRect t="2683" b="12942"/>
          <a:stretch/>
        </p:blipFill>
        <p:spPr>
          <a:xfrm>
            <a:off x="0" y="0"/>
            <a:ext cx="9144006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99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99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2" name="Google Shape;1002;p99"/>
          <p:cNvSpPr txBox="1">
            <a:spLocks noGrp="1"/>
          </p:cNvSpPr>
          <p:nvPr>
            <p:ph type="subTitle" idx="2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1"/>
          <p:cNvSpPr txBox="1"/>
          <p:nvPr/>
        </p:nvSpPr>
        <p:spPr>
          <a:xfrm>
            <a:off x="238750" y="1122800"/>
            <a:ext cx="83781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Texte et schéma/visuel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3DE5BB-8F86-4C6D-8CC3-0A3754417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0" name="Google Shape;1020;p102"/>
          <p:cNvCxnSpPr/>
          <p:nvPr/>
        </p:nvCxnSpPr>
        <p:spPr>
          <a:xfrm>
            <a:off x="216585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102"/>
          <p:cNvCxnSpPr/>
          <p:nvPr/>
        </p:nvCxnSpPr>
        <p:spPr>
          <a:xfrm>
            <a:off x="3813488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102"/>
          <p:cNvCxnSpPr/>
          <p:nvPr/>
        </p:nvCxnSpPr>
        <p:spPr>
          <a:xfrm>
            <a:off x="5461125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102"/>
          <p:cNvCxnSpPr/>
          <p:nvPr/>
        </p:nvCxnSpPr>
        <p:spPr>
          <a:xfrm>
            <a:off x="7108763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102"/>
          <p:cNvCxnSpPr/>
          <p:nvPr/>
        </p:nvCxnSpPr>
        <p:spPr>
          <a:xfrm>
            <a:off x="8756400" y="792733"/>
            <a:ext cx="0" cy="41265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102"/>
          <p:cNvCxnSpPr/>
          <p:nvPr/>
        </p:nvCxnSpPr>
        <p:spPr>
          <a:xfrm>
            <a:off x="2165850" y="1124450"/>
            <a:ext cx="6564900" cy="11100"/>
          </a:xfrm>
          <a:prstGeom prst="straightConnector1">
            <a:avLst/>
          </a:prstGeom>
          <a:noFill/>
          <a:ln w="9525" cap="flat" cmpd="sng">
            <a:solidFill>
              <a:srgbClr val="32323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6" name="Google Shape;1026;p102"/>
          <p:cNvSpPr txBox="1"/>
          <p:nvPr/>
        </p:nvSpPr>
        <p:spPr>
          <a:xfrm>
            <a:off x="2422975" y="762250"/>
            <a:ext cx="1390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7" name="Google Shape;1027;p102"/>
          <p:cNvSpPr txBox="1"/>
          <p:nvPr/>
        </p:nvSpPr>
        <p:spPr>
          <a:xfrm>
            <a:off x="43331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8" name="Google Shape;1028;p102"/>
          <p:cNvSpPr txBox="1"/>
          <p:nvPr/>
        </p:nvSpPr>
        <p:spPr>
          <a:xfrm>
            <a:off x="5933350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9" name="Google Shape;1029;p102"/>
          <p:cNvSpPr txBox="1"/>
          <p:nvPr/>
        </p:nvSpPr>
        <p:spPr>
          <a:xfrm>
            <a:off x="7792788" y="762250"/>
            <a:ext cx="889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30" name="Google Shape;1030;p102"/>
          <p:cNvCxnSpPr/>
          <p:nvPr/>
        </p:nvCxnSpPr>
        <p:spPr>
          <a:xfrm>
            <a:off x="3846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102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02"/>
          <p:cNvSpPr txBox="1"/>
          <p:nvPr/>
        </p:nvSpPr>
        <p:spPr>
          <a:xfrm>
            <a:off x="294505" y="295975"/>
            <a:ext cx="821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19171E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 Tableau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3" name="Google Shape;1033;p102"/>
          <p:cNvSpPr txBox="1"/>
          <p:nvPr/>
        </p:nvSpPr>
        <p:spPr>
          <a:xfrm>
            <a:off x="294500" y="1096375"/>
            <a:ext cx="1892100" cy="8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4" name="Google Shape;1034;p102"/>
          <p:cNvSpPr txBox="1"/>
          <p:nvPr/>
        </p:nvSpPr>
        <p:spPr>
          <a:xfrm>
            <a:off x="296750" y="2704400"/>
            <a:ext cx="1717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5" name="Google Shape;1035;p102"/>
          <p:cNvSpPr txBox="1"/>
          <p:nvPr/>
        </p:nvSpPr>
        <p:spPr>
          <a:xfrm>
            <a:off x="296750" y="3823575"/>
            <a:ext cx="1782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 txBox="1">
            <a:spLocks noGrp="1"/>
          </p:cNvSpPr>
          <p:nvPr>
            <p:ph type="subTitle" idx="22"/>
          </p:nvPr>
        </p:nvSpPr>
        <p:spPr>
          <a:xfrm>
            <a:off x="304800" y="346075"/>
            <a:ext cx="8255400" cy="2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Table des matières</a:t>
            </a:r>
            <a:r>
              <a:rPr lang="fr" sz="1800" dirty="0">
                <a:solidFill>
                  <a:srgbClr val="F06550"/>
                </a:solidFill>
              </a:rPr>
              <a:t>.</a:t>
            </a:r>
            <a:endParaRPr sz="1800" dirty="0"/>
          </a:p>
        </p:txBody>
      </p:sp>
      <p:sp>
        <p:nvSpPr>
          <p:cNvPr id="900" name="Google Shape;900;p91"/>
          <p:cNvSpPr txBox="1"/>
          <p:nvPr/>
        </p:nvSpPr>
        <p:spPr>
          <a:xfrm>
            <a:off x="326650" y="14705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« moniteur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1" name="Google Shape;901;p91"/>
          <p:cNvSpPr txBox="1"/>
          <p:nvPr/>
        </p:nvSpPr>
        <p:spPr>
          <a:xfrm>
            <a:off x="326650" y="2618191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Création d’un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dashboard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Chronograf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2" name="Google Shape;902;p91"/>
          <p:cNvSpPr txBox="1"/>
          <p:nvPr/>
        </p:nvSpPr>
        <p:spPr>
          <a:xfrm>
            <a:off x="326650" y="2044369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Rajout d’un « host »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3" name="Google Shape;903;p91"/>
          <p:cNvSpPr txBox="1"/>
          <p:nvPr/>
        </p:nvSpPr>
        <p:spPr>
          <a:xfrm>
            <a:off x="326650" y="3765835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4" name="Google Shape;904;p91"/>
          <p:cNvSpPr txBox="1"/>
          <p:nvPr/>
        </p:nvSpPr>
        <p:spPr>
          <a:xfrm>
            <a:off x="326650" y="3192013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 </a:t>
            </a:r>
            <a:r>
              <a:rPr lang="fr-FR" sz="18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Création d’un plugin </a:t>
            </a:r>
            <a:r>
              <a:rPr lang="fr-FR" sz="1800" dirty="0" err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Telegraf</a:t>
            </a: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5" name="Google Shape;905;p91"/>
          <p:cNvSpPr txBox="1"/>
          <p:nvPr/>
        </p:nvSpPr>
        <p:spPr>
          <a:xfrm>
            <a:off x="326650" y="848647"/>
            <a:ext cx="4745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</a:t>
            </a:r>
            <a:r>
              <a:rPr lang="fr-FR" sz="1800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Présentation de la stack</a:t>
            </a:r>
            <a:endParaRPr sz="1800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03"/>
          <p:cNvPicPr preferRelativeResize="0"/>
          <p:nvPr/>
        </p:nvPicPr>
        <p:blipFill rotWithShape="1">
          <a:blip r:embed="rId3">
            <a:alphaModFix/>
          </a:blip>
          <a:srcRect l="13036" r="12425"/>
          <a:stretch/>
        </p:blipFill>
        <p:spPr>
          <a:xfrm flipH="1"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3"/>
          <p:cNvPicPr preferRelativeResize="0"/>
          <p:nvPr/>
        </p:nvPicPr>
        <p:blipFill rotWithShape="1">
          <a:blip r:embed="rId4">
            <a:alphaModFix/>
          </a:blip>
          <a:srcRect r="-140" b="49236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3"/>
          <p:cNvSpPr/>
          <p:nvPr/>
        </p:nvSpPr>
        <p:spPr>
          <a:xfrm>
            <a:off x="673450" y="841350"/>
            <a:ext cx="4834500" cy="346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3" name="Google Shape;1043;p103"/>
          <p:cNvCxnSpPr/>
          <p:nvPr/>
        </p:nvCxnSpPr>
        <p:spPr>
          <a:xfrm>
            <a:off x="1070421" y="12952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103"/>
          <p:cNvCxnSpPr/>
          <p:nvPr/>
        </p:nvCxnSpPr>
        <p:spPr>
          <a:xfrm>
            <a:off x="1330269" y="12952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103"/>
          <p:cNvSpPr txBox="1"/>
          <p:nvPr/>
        </p:nvSpPr>
        <p:spPr>
          <a:xfrm>
            <a:off x="1057150" y="2077050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6" name="Google Shape;1046;p103"/>
          <p:cNvSpPr txBox="1"/>
          <p:nvPr/>
        </p:nvSpPr>
        <p:spPr>
          <a:xfrm>
            <a:off x="981975" y="1453275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47" name="Google Shape;1047;p103"/>
          <p:cNvSpPr txBox="1"/>
          <p:nvPr/>
        </p:nvSpPr>
        <p:spPr>
          <a:xfrm>
            <a:off x="2893492" y="184750"/>
            <a:ext cx="481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4"/>
          <p:cNvPicPr preferRelativeResize="0"/>
          <p:nvPr/>
        </p:nvPicPr>
        <p:blipFill rotWithShape="1">
          <a:blip r:embed="rId3">
            <a:alphaModFix/>
          </a:blip>
          <a:srcRect l="24971" r="-7"/>
          <a:stretch/>
        </p:blipFill>
        <p:spPr>
          <a:xfrm>
            <a:off x="0" y="0"/>
            <a:ext cx="6857979" cy="514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4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0"/>
            <a:ext cx="6857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4"/>
          <p:cNvSpPr/>
          <p:nvPr/>
        </p:nvSpPr>
        <p:spPr>
          <a:xfrm>
            <a:off x="3511500" y="841350"/>
            <a:ext cx="4946700" cy="346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0" dir="54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04"/>
          <p:cNvSpPr txBox="1"/>
          <p:nvPr/>
        </p:nvSpPr>
        <p:spPr>
          <a:xfrm>
            <a:off x="34514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Titre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56" name="Google Shape;1056;p104"/>
          <p:cNvCxnSpPr/>
          <p:nvPr/>
        </p:nvCxnSpPr>
        <p:spPr>
          <a:xfrm>
            <a:off x="3884771" y="1686171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04"/>
          <p:cNvCxnSpPr/>
          <p:nvPr/>
        </p:nvCxnSpPr>
        <p:spPr>
          <a:xfrm>
            <a:off x="4144619" y="1686171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8" name="Google Shape;1058;p104"/>
          <p:cNvSpPr txBox="1"/>
          <p:nvPr/>
        </p:nvSpPr>
        <p:spPr>
          <a:xfrm>
            <a:off x="3871500" y="2467925"/>
            <a:ext cx="4206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1000"/>
              <a:buFont typeface="Lato Light"/>
              <a:buChar char="★"/>
            </a:pPr>
            <a:r>
              <a:rPr lang="fr" sz="1200" dirty="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Liste</a:t>
            </a: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796325" y="1844150"/>
            <a:ext cx="41715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Titre</a:t>
            </a:r>
            <a:endParaRPr sz="11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5"/>
          <p:cNvPicPr preferRelativeResize="0"/>
          <p:nvPr/>
        </p:nvPicPr>
        <p:blipFill rotWithShape="1">
          <a:blip r:embed="rId4">
            <a:alphaModFix/>
          </a:blip>
          <a:srcRect b="234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05"/>
          <p:cNvCxnSpPr/>
          <p:nvPr/>
        </p:nvCxnSpPr>
        <p:spPr>
          <a:xfrm>
            <a:off x="873069" y="193104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05"/>
          <p:cNvCxnSpPr/>
          <p:nvPr/>
        </p:nvCxnSpPr>
        <p:spPr>
          <a:xfrm>
            <a:off x="613221" y="193104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105"/>
          <p:cNvSpPr txBox="1">
            <a:spLocks noGrp="1"/>
          </p:cNvSpPr>
          <p:nvPr>
            <p:ph type="subTitle" idx="1"/>
          </p:nvPr>
        </p:nvSpPr>
        <p:spPr>
          <a:xfrm>
            <a:off x="569475" y="2031650"/>
            <a:ext cx="69936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6"/>
          <p:cNvSpPr txBox="1"/>
          <p:nvPr/>
        </p:nvSpPr>
        <p:spPr>
          <a:xfrm>
            <a:off x="210725" y="184750"/>
            <a:ext cx="2452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Fail fast, Learn fast</a:t>
            </a:r>
            <a:r>
              <a:rPr lang="fr" sz="1800" b="1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7"/>
          <p:cNvSpPr txBox="1"/>
          <p:nvPr/>
        </p:nvSpPr>
        <p:spPr>
          <a:xfrm>
            <a:off x="3919950" y="1143000"/>
            <a:ext cx="2722500" cy="3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1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2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3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4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 clé 5</a:t>
            </a:r>
            <a:endParaRPr sz="12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i="1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Texte</a:t>
            </a:r>
            <a:endParaRPr sz="1200" i="1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79" name="Google Shape;1079;p107"/>
          <p:cNvSpPr txBox="1">
            <a:spLocks noGrp="1"/>
          </p:cNvSpPr>
          <p:nvPr>
            <p:ph type="subTitle" idx="1"/>
          </p:nvPr>
        </p:nvSpPr>
        <p:spPr>
          <a:xfrm>
            <a:off x="304800" y="346075"/>
            <a:ext cx="27225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Titre</a:t>
            </a:r>
            <a:r>
              <a:rPr lang="fr" sz="1800">
                <a:solidFill>
                  <a:srgbClr val="F95454"/>
                </a:solidFill>
              </a:rPr>
              <a:t>.</a:t>
            </a:r>
            <a:endParaRPr sz="1800">
              <a:solidFill>
                <a:srgbClr val="F95454"/>
              </a:solidFill>
            </a:endParaRPr>
          </a:p>
        </p:txBody>
      </p:sp>
      <p:pic>
        <p:nvPicPr>
          <p:cNvPr id="1080" name="Google Shape;10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1595725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2547100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068726"/>
            <a:ext cx="234200" cy="2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3784775"/>
            <a:ext cx="234200" cy="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6569EA1-855D-47D5-A1AD-314BE202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42" y="266645"/>
            <a:ext cx="7305213" cy="4743365"/>
          </a:xfrm>
          <a:prstGeom prst="rect">
            <a:avLst/>
          </a:prstGeom>
        </p:spPr>
      </p:pic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4203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906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4443" y="0"/>
            <a:ext cx="3953717" cy="2339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1" name="Google Shape;1091;p108"/>
          <p:cNvCxnSpPr/>
          <p:nvPr/>
        </p:nvCxnSpPr>
        <p:spPr>
          <a:xfrm>
            <a:off x="6444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108"/>
          <p:cNvSpPr txBox="1"/>
          <p:nvPr/>
        </p:nvSpPr>
        <p:spPr>
          <a:xfrm>
            <a:off x="304800" y="346075"/>
            <a:ext cx="82554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 composants</a:t>
            </a:r>
            <a:r>
              <a:rPr lang="fr" sz="1800" b="1" dirty="0">
                <a:solidFill>
                  <a:srgbClr val="F9545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sz="1800" b="1" dirty="0">
              <a:solidFill>
                <a:srgbClr val="F9545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3" name="Google Shape;1093;p108"/>
          <p:cNvSpPr/>
          <p:nvPr/>
        </p:nvSpPr>
        <p:spPr>
          <a:xfrm>
            <a:off x="385200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08"/>
          <p:cNvSpPr/>
          <p:nvPr/>
        </p:nvSpPr>
        <p:spPr>
          <a:xfrm>
            <a:off x="3287989" y="2292075"/>
            <a:ext cx="25317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1095;p108"/>
          <p:cNvSpPr/>
          <p:nvPr/>
        </p:nvSpPr>
        <p:spPr>
          <a:xfrm>
            <a:off x="6230659" y="2292075"/>
            <a:ext cx="2797200" cy="275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85725" dir="53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8"/>
          <p:cNvSpPr txBox="1"/>
          <p:nvPr/>
        </p:nvSpPr>
        <p:spPr>
          <a:xfrm>
            <a:off x="380987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Telegraf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08"/>
          <p:cNvSpPr txBox="1"/>
          <p:nvPr/>
        </p:nvSpPr>
        <p:spPr>
          <a:xfrm>
            <a:off x="328798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InfluxDB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9" name="Google Shape;1099;p108"/>
          <p:cNvSpPr txBox="1"/>
          <p:nvPr/>
        </p:nvSpPr>
        <p:spPr>
          <a:xfrm>
            <a:off x="6363409" y="2445529"/>
            <a:ext cx="25317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Chronograf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0" name="Google Shape;1100;p108"/>
          <p:cNvSpPr txBox="1"/>
          <p:nvPr/>
        </p:nvSpPr>
        <p:spPr>
          <a:xfrm>
            <a:off x="521319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Agent de collecte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Fonctionne à base de plugins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Beaucoup de plugins existants pour les</a:t>
            </a:r>
            <a:b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services populaires (+200 plugins)</a:t>
            </a:r>
          </a:p>
          <a:p>
            <a:pPr marL="45720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cxnSp>
        <p:nvCxnSpPr>
          <p:cNvPr id="15" name="Google Shape;1007;p100">
            <a:extLst>
              <a:ext uri="{FF2B5EF4-FFF2-40B4-BE49-F238E27FC236}">
                <a16:creationId xmlns:a16="http://schemas.microsoft.com/office/drawing/2014/main" id="{6524CC78-55DA-4BC9-B5EC-29210D484AF8}"/>
              </a:ext>
            </a:extLst>
          </p:cNvPr>
          <p:cNvCxnSpPr/>
          <p:nvPr/>
        </p:nvCxnSpPr>
        <p:spPr>
          <a:xfrm>
            <a:off x="398169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100;p108">
            <a:extLst>
              <a:ext uri="{FF2B5EF4-FFF2-40B4-BE49-F238E27FC236}">
                <a16:creationId xmlns:a16="http://schemas.microsoft.com/office/drawing/2014/main" id="{9D2B907C-0613-4EB5-B547-F63E3A85BE29}"/>
              </a:ext>
            </a:extLst>
          </p:cNvPr>
          <p:cNvSpPr txBox="1"/>
          <p:nvPr/>
        </p:nvSpPr>
        <p:spPr>
          <a:xfrm>
            <a:off x="343288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Series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DB (IoT, horodatage)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/>
              <a:t>Performante sur la compression, vitesse d’écriture et de requêtage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« SQL Like »</a:t>
            </a: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Scalable (version entreprise)</a:t>
            </a:r>
          </a:p>
          <a:p>
            <a:pPr marL="457200" indent="-285750"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100% Ecrit en Go</a:t>
            </a:r>
          </a:p>
          <a:p>
            <a:pPr marL="457200" lvl="0" indent="-285750">
              <a:buClr>
                <a:srgbClr val="F95454"/>
              </a:buClr>
              <a:buSzPts val="900"/>
              <a:buFont typeface="Lato"/>
              <a:buChar char="★"/>
            </a:pP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71450" lvl="0">
              <a:buClr>
                <a:srgbClr val="F95454"/>
              </a:buClr>
              <a:buSzPts val="900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</a:p>
        </p:txBody>
      </p:sp>
      <p:sp>
        <p:nvSpPr>
          <p:cNvPr id="17" name="Google Shape;1100;p108">
            <a:extLst>
              <a:ext uri="{FF2B5EF4-FFF2-40B4-BE49-F238E27FC236}">
                <a16:creationId xmlns:a16="http://schemas.microsoft.com/office/drawing/2014/main" id="{41DC90F6-A3BD-4DB3-86B3-C8200CB40919}"/>
              </a:ext>
            </a:extLst>
          </p:cNvPr>
          <p:cNvSpPr txBox="1"/>
          <p:nvPr/>
        </p:nvSpPr>
        <p:spPr>
          <a:xfrm>
            <a:off x="6380777" y="3144759"/>
            <a:ext cx="2241904" cy="1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Visualisation des données Influx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Création de 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dashboards</a:t>
            </a:r>
            <a:endParaRPr lang="fr-FR"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(+20 out of the box)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Alerting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fr-FR" sz="9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Kapacitor</a:t>
            </a: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95454"/>
              </a:buClr>
              <a:buSzPts val="900"/>
              <a:buFont typeface="Lato"/>
              <a:buChar char="★"/>
            </a:pPr>
            <a:r>
              <a:rPr lang="fr-FR" sz="9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DB/Infra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3210510" cy="38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d’un monitor</a:t>
            </a:r>
            <a:endParaRPr lang="fr-FR"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D4A77E-7B24-48C3-BEE9-9D99A7FFF62B}"/>
              </a:ext>
            </a:extLst>
          </p:cNvPr>
          <p:cNvSpPr txBox="1"/>
          <p:nvPr/>
        </p:nvSpPr>
        <p:spPr>
          <a:xfrm>
            <a:off x="2010335" y="1694329"/>
            <a:ext cx="60915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CO au </a:t>
            </a:r>
            <a:r>
              <a:rPr lang="fr-FR" dirty="0" err="1"/>
              <a:t>vps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Pull </a:t>
            </a:r>
            <a:r>
              <a:rPr lang="fr-FR" dirty="0" err="1"/>
              <a:t>github</a:t>
            </a:r>
            <a:r>
              <a:rPr lang="fr-FR" dirty="0"/>
              <a:t> + docker-compose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l’init chrono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la conf </a:t>
            </a:r>
            <a:r>
              <a:rPr lang="fr-FR" dirty="0" err="1"/>
              <a:t>Telegraf</a:t>
            </a:r>
            <a:r>
              <a:rPr lang="fr-FR" dirty="0"/>
              <a:t> (dire qu’on monitor le monitor)</a:t>
            </a:r>
          </a:p>
          <a:p>
            <a:pPr marL="285750" indent="-285750">
              <a:buFontTx/>
              <a:buChar char="-"/>
            </a:pPr>
            <a:r>
              <a:rPr lang="fr-FR" dirty="0"/>
              <a:t>(https://docs.influxdata.com/platform/monitoring/external-monitor-setup/) 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les plugins dispo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253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7" name="Google Shape;1007;p100"/>
          <p:cNvCxnSpPr/>
          <p:nvPr/>
        </p:nvCxnSpPr>
        <p:spPr>
          <a:xfrm>
            <a:off x="359346" y="3809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100"/>
          <p:cNvCxnSpPr/>
          <p:nvPr/>
        </p:nvCxnSpPr>
        <p:spPr>
          <a:xfrm>
            <a:off x="619194" y="3809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100"/>
          <p:cNvSpPr txBox="1"/>
          <p:nvPr/>
        </p:nvSpPr>
        <p:spPr>
          <a:xfrm>
            <a:off x="292450" y="457200"/>
            <a:ext cx="3210510" cy="38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r>
              <a:rPr lang="fr-FR" sz="1800" b="1" dirty="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Mise en place </a:t>
            </a:r>
            <a:r>
              <a:rPr lang="fr-FR" sz="1800" b="1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d’un host</a:t>
            </a:r>
            <a:endParaRPr lang="fr-FR" sz="18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D4A77E-7B24-48C3-BEE9-9D99A7FFF62B}"/>
              </a:ext>
            </a:extLst>
          </p:cNvPr>
          <p:cNvSpPr txBox="1"/>
          <p:nvPr/>
        </p:nvSpPr>
        <p:spPr>
          <a:xfrm>
            <a:off x="2010335" y="1694329"/>
            <a:ext cx="60915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CO au </a:t>
            </a:r>
            <a:r>
              <a:rPr lang="fr-FR" dirty="0" err="1"/>
              <a:t>vps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Pull </a:t>
            </a:r>
            <a:r>
              <a:rPr lang="fr-FR" dirty="0" err="1"/>
              <a:t>github</a:t>
            </a:r>
            <a:r>
              <a:rPr lang="fr-FR" dirty="0"/>
              <a:t> + docker-compose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l’init chrono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la conf </a:t>
            </a:r>
            <a:r>
              <a:rPr lang="fr-FR" dirty="0" err="1"/>
              <a:t>Telegraf</a:t>
            </a:r>
            <a:r>
              <a:rPr lang="fr-FR" dirty="0"/>
              <a:t> (dire qu’on monitor le monitor)</a:t>
            </a:r>
          </a:p>
          <a:p>
            <a:pPr marL="285750" indent="-285750">
              <a:buFontTx/>
              <a:buChar char="-"/>
            </a:pPr>
            <a:r>
              <a:rPr lang="fr-FR" dirty="0"/>
              <a:t>(https://docs.influxdata.com/platform/monitoring/external-monitor-setup/) 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Montrer les plugins dispo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329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92"/>
          <p:cNvPicPr preferRelativeResize="0"/>
          <p:nvPr/>
        </p:nvPicPr>
        <p:blipFill rotWithShape="1">
          <a:blip r:embed="rId3">
            <a:alphaModFix/>
          </a:blip>
          <a:srcRect l="32950" r="13661"/>
          <a:stretch/>
        </p:blipFill>
        <p:spPr>
          <a:xfrm>
            <a:off x="0" y="25"/>
            <a:ext cx="419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2"/>
          <p:cNvPicPr preferRelativeResize="0"/>
          <p:nvPr/>
        </p:nvPicPr>
        <p:blipFill rotWithShape="1">
          <a:blip r:embed="rId4">
            <a:alphaModFix/>
          </a:blip>
          <a:srcRect r="-140" b="49688"/>
          <a:stretch/>
        </p:blipFill>
        <p:spPr>
          <a:xfrm>
            <a:off x="0" y="25"/>
            <a:ext cx="41988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92"/>
          <p:cNvCxnSpPr/>
          <p:nvPr/>
        </p:nvCxnSpPr>
        <p:spPr>
          <a:xfrm>
            <a:off x="4965321" y="304696"/>
            <a:ext cx="246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3" name="Google Shape;913;p92"/>
          <p:cNvCxnSpPr/>
          <p:nvPr/>
        </p:nvCxnSpPr>
        <p:spPr>
          <a:xfrm>
            <a:off x="5225169" y="304696"/>
            <a:ext cx="137100" cy="0"/>
          </a:xfrm>
          <a:prstGeom prst="straightConnector1">
            <a:avLst/>
          </a:prstGeom>
          <a:noFill/>
          <a:ln w="28575" cap="flat" cmpd="sng">
            <a:solidFill>
              <a:srgbClr val="F9545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4" name="Google Shape;914;p92"/>
          <p:cNvSpPr txBox="1">
            <a:spLocks noGrp="1"/>
          </p:cNvSpPr>
          <p:nvPr>
            <p:ph type="subTitle" idx="1"/>
          </p:nvPr>
        </p:nvSpPr>
        <p:spPr>
          <a:xfrm>
            <a:off x="4889125" y="422275"/>
            <a:ext cx="41988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Speakers</a:t>
            </a:r>
            <a:r>
              <a:rPr lang="fr" sz="1800">
                <a:solidFill>
                  <a:srgbClr val="F06550"/>
                </a:solidFill>
              </a:rPr>
              <a:t>.</a:t>
            </a:r>
            <a:endParaRPr sz="1800"/>
          </a:p>
        </p:txBody>
      </p:sp>
      <p:sp>
        <p:nvSpPr>
          <p:cNvPr id="915" name="Google Shape;915;p92"/>
          <p:cNvSpPr txBox="1"/>
          <p:nvPr/>
        </p:nvSpPr>
        <p:spPr>
          <a:xfrm>
            <a:off x="4889275" y="14773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 </a:t>
            </a: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2"/>
          <p:cNvSpPr txBox="1"/>
          <p:nvPr/>
        </p:nvSpPr>
        <p:spPr>
          <a:xfrm>
            <a:off x="4889275" y="2659125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92"/>
          <p:cNvSpPr txBox="1"/>
          <p:nvPr/>
        </p:nvSpPr>
        <p:spPr>
          <a:xfrm>
            <a:off x="4889275" y="3982150"/>
            <a:ext cx="36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95454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fr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motclé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8" name="Google Shape;918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116385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9" name="Google Shape;919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2464609"/>
            <a:ext cx="879600" cy="90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0" name="Google Shape;920;p92" descr="romain.jpg"/>
          <p:cNvPicPr preferRelativeResize="0"/>
          <p:nvPr/>
        </p:nvPicPr>
        <p:blipFill rotWithShape="1">
          <a:blip r:embed="rId5">
            <a:alphaModFix/>
          </a:blip>
          <a:srcRect l="1484" r="1494"/>
          <a:stretch/>
        </p:blipFill>
        <p:spPr>
          <a:xfrm>
            <a:off x="3678567" y="3676159"/>
            <a:ext cx="879600" cy="906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92"/>
          <p:cNvSpPr txBox="1"/>
          <p:nvPr/>
        </p:nvSpPr>
        <p:spPr>
          <a:xfrm>
            <a:off x="567550" y="129750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Romain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LHERITIER</a:t>
            </a:r>
            <a:endParaRPr sz="1800"/>
          </a:p>
        </p:txBody>
      </p:sp>
      <p:sp>
        <p:nvSpPr>
          <p:cNvPr id="922" name="Google Shape;922;p92"/>
          <p:cNvSpPr txBox="1"/>
          <p:nvPr/>
        </p:nvSpPr>
        <p:spPr>
          <a:xfrm>
            <a:off x="567550" y="2553650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Coline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PREAU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3" name="Google Shape;923;p92"/>
          <p:cNvSpPr txBox="1"/>
          <p:nvPr/>
        </p:nvSpPr>
        <p:spPr>
          <a:xfrm>
            <a:off x="567550" y="3832075"/>
            <a:ext cx="30000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Raphaëlle  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FFFFFF"/>
                </a:solidFill>
              </a:rPr>
              <a:t>TERACONTAIT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924" name="Google Shape;924;p92"/>
          <p:cNvSpPr txBox="1"/>
          <p:nvPr/>
        </p:nvSpPr>
        <p:spPr>
          <a:xfrm>
            <a:off x="2925433" y="19001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5" name="Google Shape;925;p92"/>
          <p:cNvSpPr txBox="1"/>
          <p:nvPr/>
        </p:nvSpPr>
        <p:spPr>
          <a:xfrm>
            <a:off x="2925433" y="320090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6" name="Google Shape;926;p92"/>
          <p:cNvSpPr txBox="1"/>
          <p:nvPr/>
        </p:nvSpPr>
        <p:spPr>
          <a:xfrm>
            <a:off x="2925433" y="4412450"/>
            <a:ext cx="1398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Clic droit / remplacer l’image</a:t>
            </a:r>
            <a:endParaRPr sz="1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419</Words>
  <Application>Microsoft Office PowerPoint</Application>
  <PresentationFormat>Affichage à l'écran (16:9)</PresentationFormat>
  <Paragraphs>133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Economica</vt:lpstr>
      <vt:lpstr>Arial</vt:lpstr>
      <vt:lpstr>Playfair Display Black</vt:lpstr>
      <vt:lpstr>Playfair Display</vt:lpstr>
      <vt:lpstr>Helvetica Neue</vt:lpstr>
      <vt:lpstr>Lato Light</vt:lpstr>
      <vt:lpstr>Lato</vt:lpstr>
      <vt:lpstr>Questrial</vt:lpstr>
      <vt:lpstr>Lato Hairline</vt:lpstr>
      <vt:lpstr>Lato Black</vt:lpstr>
      <vt:lpstr>Simple Light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DE OLIVEIRA Romain</cp:lastModifiedBy>
  <cp:revision>33</cp:revision>
  <dcterms:modified xsi:type="dcterms:W3CDTF">2019-09-24T11:27:46Z</dcterms:modified>
</cp:coreProperties>
</file>